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  <p:sldMasterId id="2147483684" r:id="rId5"/>
  </p:sldMasterIdLst>
  <p:notesMasterIdLst>
    <p:notesMasterId r:id="rId35"/>
  </p:notesMasterIdLst>
  <p:sldIdLst>
    <p:sldId id="271" r:id="rId6"/>
    <p:sldId id="272" r:id="rId7"/>
    <p:sldId id="273" r:id="rId8"/>
    <p:sldId id="274" r:id="rId9"/>
    <p:sldId id="283" r:id="rId10"/>
    <p:sldId id="284" r:id="rId11"/>
    <p:sldId id="276" r:id="rId12"/>
    <p:sldId id="282" r:id="rId13"/>
    <p:sldId id="275" r:id="rId14"/>
    <p:sldId id="277" r:id="rId15"/>
    <p:sldId id="285" r:id="rId16"/>
    <p:sldId id="278" r:id="rId17"/>
    <p:sldId id="279" r:id="rId18"/>
    <p:sldId id="280" r:id="rId19"/>
    <p:sldId id="256" r:id="rId20"/>
    <p:sldId id="258" r:id="rId21"/>
    <p:sldId id="260" r:id="rId22"/>
    <p:sldId id="262" r:id="rId23"/>
    <p:sldId id="267" r:id="rId24"/>
    <p:sldId id="266" r:id="rId25"/>
    <p:sldId id="257" r:id="rId26"/>
    <p:sldId id="268" r:id="rId27"/>
    <p:sldId id="263" r:id="rId28"/>
    <p:sldId id="264" r:id="rId29"/>
    <p:sldId id="269" r:id="rId30"/>
    <p:sldId id="270" r:id="rId31"/>
    <p:sldId id="259" r:id="rId32"/>
    <p:sldId id="281" r:id="rId33"/>
    <p:sldId id="261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EA0DDF-0073-4DE6-84A4-2538C40F64D8}" v="6" dt="2025-04-21T22:19:16.920"/>
    <p1510:client id="{8F8B6560-BCBD-4036-8893-879B8510BCBE}" v="209" dt="2025-04-21T21:34:56.458"/>
    <p1510:client id="{B3B5809A-7E0F-4B56-8307-CD847AB5012B}" v="28" dt="2025-04-21T17:52:58.652"/>
    <p1510:client id="{BE05ED86-F4EB-4A20-81FC-A8CE91232D68}" v="122" dt="2025-04-21T21:39:30.7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093" autoAdjust="0"/>
  </p:normalViewPr>
  <p:slideViewPr>
    <p:cSldViewPr snapToGrid="0">
      <p:cViewPr varScale="1">
        <p:scale>
          <a:sx n="78" d="100"/>
          <a:sy n="78" d="100"/>
        </p:scale>
        <p:origin x="102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8246AB-582F-4D01-A17A-DEC512102DE1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3FC5B0-8750-4E81-8832-CBD559A53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003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DF5A83-1E24-40FB-9284-30E46D8D8ED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49537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605D31-7C24-9896-3622-F06E135E94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A1F116-0929-F6AA-C063-26D101D885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5E3CB9-978F-5073-2A00-D549D4D097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8396D3-5D38-BE96-D803-F694A67C26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DF5A83-1E24-40FB-9284-30E46D8D8ED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1004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3FC5B0-8750-4E81-8832-CBD559A53BC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2623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DF5A83-1E24-40FB-9284-30E46D8D8ED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92976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DF5A83-1E24-40FB-9284-30E46D8D8ED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9597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DF5A83-1E24-40FB-9284-30E46D8D8ED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05837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56628C-021D-448C-8A85-9291DFC86B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02384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A923C-006C-4AFF-99B9-3336C72C2F56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C1A5-18F4-48A7-9607-DCDA7630F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050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A923C-006C-4AFF-99B9-3336C72C2F56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C1A5-18F4-48A7-9607-DCDA7630F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722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A923C-006C-4AFF-99B9-3336C72C2F56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C1A5-18F4-48A7-9607-DCDA7630F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885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AED7A-62E0-960B-E245-D351D79128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98730A-00E4-EE2B-E1E3-A5969A73D3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5B4F0C-B996-5307-191B-A0249A916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999FA-449E-45F6-B8DD-D195AAE1F67E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A9DC53-A7DE-C637-F8AA-8D0580045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4ACED5-4DAB-49BB-3813-18C8E7840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7C911-312A-4CE8-9558-231BE73588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6911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C0E5A-CC86-89BE-7693-9DBCB2067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0E5B0-5BD1-E0DA-6640-FAA9B3F6D8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1BFDA0-7BB6-9890-B311-7724CACB2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999FA-449E-45F6-B8DD-D195AAE1F67E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B0969E-01F8-8B15-A918-B17319D4C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481FDD-B0EF-E7E9-FC17-A3C5A8630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7C911-312A-4CE8-9558-231BE73588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4209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D986E-2545-6167-9ED4-5450348E3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647149-AD3B-D649-984D-30896E4E5D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47A907-49E0-FD61-A785-85C758FE7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999FA-449E-45F6-B8DD-D195AAE1F67E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007974-D49E-8EE9-A8F1-AE1BBF634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5D5781-7626-C538-CC0F-CC4599E70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7C911-312A-4CE8-9558-231BE73588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4195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7689F-66B0-B5B1-0EC5-7B2F10A6F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15720-C6A7-6782-9922-B78A0E7753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7B135B-1808-254F-BFFE-47D9D4CC22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3FB80C-6595-A9A4-4163-22926049E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999FA-449E-45F6-B8DD-D195AAE1F67E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DB059B-2D15-0C66-0612-D8CD269E7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6B26EE-08EB-281A-E914-8CEC904DC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7C911-312A-4CE8-9558-231BE73588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9544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7F698-B5B8-0C85-55B6-33D1A3E87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09609E-8D95-7219-A218-803E423C53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8F5A5F-92AF-91CF-8AF6-AC0CDFB8BD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A734AE-BCC7-5408-D084-D9B3256EF6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E1AF799-9906-D5A6-79B0-71DC418FBF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A389AB-CDD5-8F45-06A6-A18B3DF78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999FA-449E-45F6-B8DD-D195AAE1F67E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404F45-8633-4813-CED6-C2CDDF88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0B9A9B-F7E5-DA5F-1F7C-D4C4BBD97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7C911-312A-4CE8-9558-231BE73588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8488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FD34B-C0C0-14F4-1888-409DA4AFB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F968AF-62E3-61CA-534C-F58AEB8EE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999FA-449E-45F6-B8DD-D195AAE1F67E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62B38B-564E-CAE8-3DD0-02DABACE0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24EEB0-C1AB-D1F7-E31E-82C38BCE7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7C911-312A-4CE8-9558-231BE73588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0243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0DAD444-CCDF-5E0B-BC4C-F5EED665F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999FA-449E-45F6-B8DD-D195AAE1F67E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FFB121-82EC-924B-E039-8153AA492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D91464-770B-08EF-D4F2-5E45793F9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7C911-312A-4CE8-9558-231BE73588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6031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49E0F-0543-97BD-0A36-6CC822309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1B1E48-8FCC-BC5B-5EF9-8DB541411A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BDE10C-5488-8D50-C55B-7561731C70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D645A8-B078-67F2-02F8-97254589B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999FA-449E-45F6-B8DD-D195AAE1F67E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B061D7-F21C-A2D0-660B-F9AEA0742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AE555F-B4B8-E06F-CD35-FB7DF84C1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7C911-312A-4CE8-9558-231BE73588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522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A923C-006C-4AFF-99B9-3336C72C2F56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C1A5-18F4-48A7-9607-DCDA7630F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6703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5BFB1-A6E8-8204-8B04-2334E22C7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838F6C-23F5-470E-1233-28A0A406BC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4D10C1-13BA-E258-994E-CB43A21462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2BE98E-56BB-1B34-0CC5-9D0DCF57E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999FA-449E-45F6-B8DD-D195AAE1F67E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A7DC16-76C0-81F4-9966-95AFAB676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BE290E-238D-8CDB-F4AC-7C2EAFFE5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7C911-312A-4CE8-9558-231BE73588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7570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F79F2-74FF-A595-42F9-6D6A74A53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C47855-79EE-1E0B-1B91-BFCD77B91B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09D32F-F57D-1B6B-0E9D-234E65901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999FA-449E-45F6-B8DD-D195AAE1F67E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412B5B-0A29-BADD-D336-4F048C012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0A5290-2B21-E28A-B902-2EE6571FC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7C911-312A-4CE8-9558-231BE73588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6733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9C2A49F-A3F3-CD72-AB3B-31BCAF711D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4CC10A-D77E-DD73-927B-9F90DE35E9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DAA72B-2775-0171-76CF-564CDB38A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999FA-449E-45F6-B8DD-D195AAE1F67E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621437-DEA8-475D-4D03-4800879F4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7118DA-FA30-95AA-B7C3-9178F0891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7C911-312A-4CE8-9558-231BE73588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767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A923C-006C-4AFF-99B9-3336C72C2F56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C1A5-18F4-48A7-9607-DCDA7630F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084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A923C-006C-4AFF-99B9-3336C72C2F56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C1A5-18F4-48A7-9607-DCDA7630F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237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A923C-006C-4AFF-99B9-3336C72C2F56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C1A5-18F4-48A7-9607-DCDA7630F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933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A923C-006C-4AFF-99B9-3336C72C2F56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C1A5-18F4-48A7-9607-DCDA7630F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295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A923C-006C-4AFF-99B9-3336C72C2F56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C1A5-18F4-48A7-9607-DCDA7630F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029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A923C-006C-4AFF-99B9-3336C72C2F56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C1A5-18F4-48A7-9607-DCDA7630F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595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A923C-006C-4AFF-99B9-3336C72C2F56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C1A5-18F4-48A7-9607-DCDA7630F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40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A923C-006C-4AFF-99B9-3336C72C2F56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21C1A5-18F4-48A7-9607-DCDA7630F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737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1B13B3-B017-A06E-0E51-4BC3A0BAA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A2E7EA-57FC-EBE6-D16E-23C7595BFB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B0813C-70EF-50E7-2543-A63FEDB9F6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3999FA-449E-45F6-B8DD-D195AAE1F67E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BAD088-64F1-31BD-9907-9FB06BA736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42281D-0C5C-9BE5-4AE5-19212A755D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F7C911-312A-4CE8-9558-231BE73588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138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jp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2.jpeg"/><Relationship Id="rId4" Type="http://schemas.openxmlformats.org/officeDocument/2006/relationships/image" Target="../media/image2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jpg"/><Relationship Id="rId5" Type="http://schemas.openxmlformats.org/officeDocument/2006/relationships/image" Target="../media/image25.jpeg"/><Relationship Id="rId4" Type="http://schemas.openxmlformats.org/officeDocument/2006/relationships/image" Target="../media/image2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microsoft.com/office/2007/relationships/hdphoto" Target="../media/hdphoto2.wdp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microsoft.com/office/2007/relationships/hdphoto" Target="../media/hdphoto4.wdp"/><Relationship Id="rId7" Type="http://schemas.microsoft.com/office/2007/relationships/hdphoto" Target="../media/hdphoto6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microsoft.com/office/2007/relationships/hdphoto" Target="../media/hdphoto5.wdp"/><Relationship Id="rId4" Type="http://schemas.openxmlformats.org/officeDocument/2006/relationships/image" Target="../media/image45.png"/><Relationship Id="rId9" Type="http://schemas.microsoft.com/office/2007/relationships/hdphoto" Target="../media/hdphoto7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microsoft.com/office/2007/relationships/hdphoto" Target="../media/hdphoto9.wdp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microsoft.com/office/2007/relationships/hdphoto" Target="../media/hdphoto8.wdp"/><Relationship Id="rId4" Type="http://schemas.openxmlformats.org/officeDocument/2006/relationships/image" Target="../media/image5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mailto:nashville@rgaincorporated.com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5000"/>
            <a:lumOff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267ADDC-10A0-DA27-4CC7-A08E82E2C6F1}"/>
              </a:ext>
            </a:extLst>
          </p:cNvPr>
          <p:cNvSpPr txBox="1"/>
          <p:nvPr/>
        </p:nvSpPr>
        <p:spPr>
          <a:xfrm>
            <a:off x="902676" y="257908"/>
            <a:ext cx="10386647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Underrepresented Communities History Project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0FBA264-868A-4436-5514-96AC3CD991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673" t="16524" r="22436" b="5984"/>
          <a:stretch/>
        </p:blipFill>
        <p:spPr bwMode="auto">
          <a:xfrm>
            <a:off x="506649" y="2358120"/>
            <a:ext cx="4263527" cy="32663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6920D88-0208-D750-5CEC-6D7E6876ED4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66"/>
          <a:stretch/>
        </p:blipFill>
        <p:spPr bwMode="auto">
          <a:xfrm>
            <a:off x="4467710" y="2247627"/>
            <a:ext cx="4839653" cy="306861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 descr="A picture containing text, sky, outdoor&#10;&#10;AI-generated content may be incorrect.">
            <a:extLst>
              <a:ext uri="{FF2B5EF4-FFF2-40B4-BE49-F238E27FC236}">
                <a16:creationId xmlns:a16="http://schemas.microsoft.com/office/drawing/2014/main" id="{46622AA2-EA6D-127A-A778-646BE905369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35" t="16870" r="7594" b="16870"/>
          <a:stretch/>
        </p:blipFill>
        <p:spPr bwMode="auto">
          <a:xfrm rot="280790">
            <a:off x="8178920" y="2886870"/>
            <a:ext cx="3562789" cy="278722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FEEE9C8-0D42-9CB2-0CB3-3B90610BAE6D}"/>
              </a:ext>
            </a:extLst>
          </p:cNvPr>
          <p:cNvSpPr txBox="1"/>
          <p:nvPr/>
        </p:nvSpPr>
        <p:spPr>
          <a:xfrm>
            <a:off x="2029517" y="6031773"/>
            <a:ext cx="81329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Caroline Eller, Metropolitan Historical Commission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2250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DB62DB8-0AD5-1630-6ECF-59B48AD552BA}"/>
              </a:ext>
            </a:extLst>
          </p:cNvPr>
          <p:cNvSpPr txBox="1"/>
          <p:nvPr/>
        </p:nvSpPr>
        <p:spPr>
          <a:xfrm>
            <a:off x="280921" y="221209"/>
            <a:ext cx="51029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Historical Research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710E08-1920-EBA1-5C87-7DCEFDB0628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0305" t="22035" r="2238" b="12172"/>
          <a:stretch/>
        </p:blipFill>
        <p:spPr>
          <a:xfrm>
            <a:off x="6141955" y="-12719"/>
            <a:ext cx="3694251" cy="564032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8352686-8DC7-0DA4-75C1-F4D5C3AF9FF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2721" t="20513" r="19066" b="20000"/>
          <a:stretch/>
        </p:blipFill>
        <p:spPr>
          <a:xfrm>
            <a:off x="429203" y="891836"/>
            <a:ext cx="5861034" cy="406765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041CA36-5C65-2005-9C2A-D650115D374B}"/>
              </a:ext>
            </a:extLst>
          </p:cNvPr>
          <p:cNvSpPr txBox="1"/>
          <p:nvPr/>
        </p:nvSpPr>
        <p:spPr>
          <a:xfrm>
            <a:off x="429203" y="5135167"/>
            <a:ext cx="11716378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Deeds, plats, newspapers, reports, oral histories, maps,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historical images, directories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Above: Plan of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Clintondale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(1957); Black Business Directory (1983)</a:t>
            </a:r>
            <a:r>
              <a:rPr lang="en-US" sz="1400" i="1" dirty="0">
                <a:solidFill>
                  <a:prstClr val="black"/>
                </a:solidFill>
                <a:latin typeface="Aptos" panose="02110004020202020204"/>
              </a:rPr>
              <a:t>;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1957 Sanborn map.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Right: College Hill clipping (1968).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AD8DE4-436B-7D17-C866-FA605322B4F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2400" t="26444" r="76500" b="33378"/>
          <a:stretch/>
        </p:blipFill>
        <p:spPr>
          <a:xfrm>
            <a:off x="9844531" y="0"/>
            <a:ext cx="2347469" cy="2389632"/>
          </a:xfrm>
          <a:prstGeom prst="rect">
            <a:avLst/>
          </a:prstGeom>
        </p:spPr>
      </p:pic>
      <p:pic>
        <p:nvPicPr>
          <p:cNvPr id="6" name="Picture 5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020EC12B-C5AC-A4A5-CC4E-504E5F438F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339" y="1900709"/>
            <a:ext cx="3907059" cy="43712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338328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5000"/>
            <a:lumOff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EB06E7-7CF3-60F7-60ED-1A3760C6FB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2B8BFFD-E1EE-6B54-9E98-093E1DD0470E}"/>
              </a:ext>
            </a:extLst>
          </p:cNvPr>
          <p:cNvSpPr txBox="1"/>
          <p:nvPr/>
        </p:nvSpPr>
        <p:spPr>
          <a:xfrm>
            <a:off x="902676" y="2598003"/>
            <a:ext cx="103866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Representative Districts</a:t>
            </a:r>
          </a:p>
        </p:txBody>
      </p:sp>
    </p:spTree>
    <p:extLst>
      <p:ext uri="{BB962C8B-B14F-4D97-AF65-F5344CB8AC3E}">
        <p14:creationId xmlns:p14="http://schemas.microsoft.com/office/powerpoint/2010/main" val="40386082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FC3D2873-2194-4FB0-BFBA-7E7EEB9848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8" name="Picture 7" descr="A house with a car parked in front of it&#10;&#10;AI-generated content may be incorrect.">
            <a:extLst>
              <a:ext uri="{FF2B5EF4-FFF2-40B4-BE49-F238E27FC236}">
                <a16:creationId xmlns:a16="http://schemas.microsoft.com/office/drawing/2014/main" id="{5F0F5CBB-6A8B-9B49-70B8-4CACC5956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53" r="11273" b="1"/>
          <a:stretch/>
        </p:blipFill>
        <p:spPr>
          <a:xfrm>
            <a:off x="8529321" y="10"/>
            <a:ext cx="3662680" cy="3401558"/>
          </a:xfrm>
          <a:custGeom>
            <a:avLst/>
            <a:gdLst/>
            <a:ahLst/>
            <a:cxnLst/>
            <a:rect l="l" t="t" r="r" b="b"/>
            <a:pathLst>
              <a:path w="3662680" h="3401568">
                <a:moveTo>
                  <a:pt x="0" y="0"/>
                </a:moveTo>
                <a:lnTo>
                  <a:pt x="3662680" y="0"/>
                </a:lnTo>
                <a:lnTo>
                  <a:pt x="3662680" y="3401568"/>
                </a:lnTo>
                <a:lnTo>
                  <a:pt x="774527" y="3401568"/>
                </a:lnTo>
                <a:lnTo>
                  <a:pt x="769892" y="3133175"/>
                </a:lnTo>
                <a:cubicBezTo>
                  <a:pt x="732577" y="2055441"/>
                  <a:pt x="492520" y="1056020"/>
                  <a:pt x="104445" y="215033"/>
                </a:cubicBezTo>
                <a:close/>
              </a:path>
            </a:pathLst>
          </a:custGeom>
        </p:spPr>
      </p:pic>
      <p:pic>
        <p:nvPicPr>
          <p:cNvPr id="10" name="Picture 9" descr="A house with trees in the front&#10;&#10;AI-generated content may be incorrect.">
            <a:extLst>
              <a:ext uri="{FF2B5EF4-FFF2-40B4-BE49-F238E27FC236}">
                <a16:creationId xmlns:a16="http://schemas.microsoft.com/office/drawing/2014/main" id="{3B533B9D-0D7D-B0F2-D829-A15E13015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8" r="8492" b="1"/>
          <a:stretch/>
        </p:blipFill>
        <p:spPr>
          <a:xfrm>
            <a:off x="5115314" y="10"/>
            <a:ext cx="4118110" cy="3401558"/>
          </a:xfrm>
          <a:custGeom>
            <a:avLst/>
            <a:gdLst/>
            <a:ahLst/>
            <a:cxnLst/>
            <a:rect l="l" t="t" r="r" b="b"/>
            <a:pathLst>
              <a:path w="4118110" h="3401568">
                <a:moveTo>
                  <a:pt x="0" y="0"/>
                </a:moveTo>
                <a:lnTo>
                  <a:pt x="3343575" y="0"/>
                </a:lnTo>
                <a:lnTo>
                  <a:pt x="3448028" y="215050"/>
                </a:lnTo>
                <a:cubicBezTo>
                  <a:pt x="3836103" y="1056037"/>
                  <a:pt x="4076161" y="2055458"/>
                  <a:pt x="4113475" y="3133192"/>
                </a:cubicBezTo>
                <a:lnTo>
                  <a:pt x="4118110" y="3401568"/>
                </a:lnTo>
                <a:lnTo>
                  <a:pt x="801224" y="3401568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3" name="Picture 2" descr="A picture containing grass, tree, outdoor, field&#10;&#10;AI-generated content may be incorrect.">
            <a:extLst>
              <a:ext uri="{FF2B5EF4-FFF2-40B4-BE49-F238E27FC236}">
                <a16:creationId xmlns:a16="http://schemas.microsoft.com/office/drawing/2014/main" id="{8C4E2D50-31CA-F96C-DDB3-B34D0E2E13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1" r="15595" b="2"/>
          <a:stretch/>
        </p:blipFill>
        <p:spPr>
          <a:xfrm>
            <a:off x="5168353" y="3456432"/>
            <a:ext cx="7023646" cy="3401568"/>
          </a:xfrm>
          <a:custGeom>
            <a:avLst/>
            <a:gdLst/>
            <a:ahLst/>
            <a:cxnLst/>
            <a:rect l="l" t="t" r="r" b="b"/>
            <a:pathLst>
              <a:path w="7023646" h="3401568">
                <a:moveTo>
                  <a:pt x="749132" y="0"/>
                </a:moveTo>
                <a:lnTo>
                  <a:pt x="7023646" y="0"/>
                </a:lnTo>
                <a:lnTo>
                  <a:pt x="7023646" y="3401568"/>
                </a:lnTo>
                <a:lnTo>
                  <a:pt x="0" y="3401568"/>
                </a:lnTo>
                <a:lnTo>
                  <a:pt x="79008" y="3238906"/>
                </a:lnTo>
                <a:cubicBezTo>
                  <a:pt x="502362" y="2321466"/>
                  <a:pt x="749563" y="1215476"/>
                  <a:pt x="749563" y="24956"/>
                </a:cubicBezTo>
                <a:close/>
              </a:path>
            </a:pathLst>
          </a:custGeom>
        </p:spPr>
      </p:pic>
      <p:sp useBgFill="1">
        <p:nvSpPr>
          <p:cNvPr id="17" name="Freeform: Shape 16">
            <a:extLst>
              <a:ext uri="{FF2B5EF4-FFF2-40B4-BE49-F238E27FC236}">
                <a16:creationId xmlns:a16="http://schemas.microsoft.com/office/drawing/2014/main" id="{B228652A-FD81-4A3C-B164-2012BF4EE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27943" cy="6858000"/>
          </a:xfrm>
          <a:custGeom>
            <a:avLst/>
            <a:gdLst>
              <a:gd name="connsiteX0" fmla="*/ 0 w 5927943"/>
              <a:gd name="connsiteY0" fmla="*/ 0 h 6858000"/>
              <a:gd name="connsiteX1" fmla="*/ 5129522 w 5927943"/>
              <a:gd name="connsiteY1" fmla="*/ 0 h 6858000"/>
              <a:gd name="connsiteX2" fmla="*/ 5289639 w 5927943"/>
              <a:gd name="connsiteY2" fmla="*/ 323150 h 6858000"/>
              <a:gd name="connsiteX3" fmla="*/ 5927943 w 5927943"/>
              <a:gd name="connsiteY3" fmla="*/ 3476847 h 6858000"/>
              <a:gd name="connsiteX4" fmla="*/ 5289639 w 5927943"/>
              <a:gd name="connsiteY4" fmla="*/ 6630545 h 6858000"/>
              <a:gd name="connsiteX5" fmla="*/ 5176937 w 5927943"/>
              <a:gd name="connsiteY5" fmla="*/ 6858000 h 6858000"/>
              <a:gd name="connsiteX6" fmla="*/ 0 w 592794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27943" h="6858000">
                <a:moveTo>
                  <a:pt x="0" y="0"/>
                </a:moveTo>
                <a:lnTo>
                  <a:pt x="5129522" y="0"/>
                </a:lnTo>
                <a:lnTo>
                  <a:pt x="5289639" y="323150"/>
                </a:lnTo>
                <a:cubicBezTo>
                  <a:pt x="5692631" y="1223391"/>
                  <a:pt x="5927943" y="2308646"/>
                  <a:pt x="5927943" y="3476847"/>
                </a:cubicBezTo>
                <a:cubicBezTo>
                  <a:pt x="5927943" y="4645048"/>
                  <a:pt x="5692631" y="5730304"/>
                  <a:pt x="5289639" y="6630545"/>
                </a:cubicBezTo>
                <a:lnTo>
                  <a:pt x="517693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FE8F25D8-4980-4C67-9E0C-7BE94C9CBF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17310" cy="6858000"/>
          </a:xfrm>
          <a:custGeom>
            <a:avLst/>
            <a:gdLst>
              <a:gd name="connsiteX0" fmla="*/ 0 w 5917310"/>
              <a:gd name="connsiteY0" fmla="*/ 0 h 6858000"/>
              <a:gd name="connsiteX1" fmla="*/ 5118889 w 5917310"/>
              <a:gd name="connsiteY1" fmla="*/ 0 h 6858000"/>
              <a:gd name="connsiteX2" fmla="*/ 5279006 w 5917310"/>
              <a:gd name="connsiteY2" fmla="*/ 323150 h 6858000"/>
              <a:gd name="connsiteX3" fmla="*/ 5917310 w 5917310"/>
              <a:gd name="connsiteY3" fmla="*/ 3476847 h 6858000"/>
              <a:gd name="connsiteX4" fmla="*/ 5279006 w 5917310"/>
              <a:gd name="connsiteY4" fmla="*/ 6630545 h 6858000"/>
              <a:gd name="connsiteX5" fmla="*/ 5166304 w 5917310"/>
              <a:gd name="connsiteY5" fmla="*/ 6858000 h 6858000"/>
              <a:gd name="connsiteX6" fmla="*/ 0 w 591731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17310" h="6858000">
                <a:moveTo>
                  <a:pt x="0" y="0"/>
                </a:moveTo>
                <a:lnTo>
                  <a:pt x="5118889" y="0"/>
                </a:lnTo>
                <a:lnTo>
                  <a:pt x="5279006" y="323150"/>
                </a:lnTo>
                <a:cubicBezTo>
                  <a:pt x="5681998" y="1223391"/>
                  <a:pt x="5917310" y="2308646"/>
                  <a:pt x="5917310" y="3476847"/>
                </a:cubicBezTo>
                <a:cubicBezTo>
                  <a:pt x="5917310" y="4645048"/>
                  <a:pt x="5681998" y="5730304"/>
                  <a:pt x="5279006" y="6630545"/>
                </a:cubicBezTo>
                <a:lnTo>
                  <a:pt x="5166304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B5F82E-2A76-7F1F-15EE-F8A5DEC7CE27}"/>
              </a:ext>
            </a:extLst>
          </p:cNvPr>
          <p:cNvSpPr txBox="1"/>
          <p:nvPr/>
        </p:nvSpPr>
        <p:spPr>
          <a:xfrm>
            <a:off x="356850" y="1092132"/>
            <a:ext cx="5020056" cy="8515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Haynes Heights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A214C69-1234-4E5D-91CD-BEA0020425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67989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86E49C8-40C0-4E80-BAC0-9A66298F1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098" y="4461119"/>
            <a:ext cx="501907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2F1B65-414B-2178-FBAC-81C79F0468B1}"/>
              </a:ext>
            </a:extLst>
          </p:cNvPr>
          <p:cNvSpPr txBox="1"/>
          <p:nvPr/>
        </p:nvSpPr>
        <p:spPr>
          <a:xfrm>
            <a:off x="356850" y="2225261"/>
            <a:ext cx="5081648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Platted 1955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Home dates: 1950-2019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Minimal Traditional, Ranch,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Raised Ranch, Split Level,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Transitional Ranch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Developed by and for African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Americans during the Jim Crow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Era; populated by doctors,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lawyers and educators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Right: Haynes Heights real estate ad, The_Tennessean_Sun__Dec_9__1956_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3" name="Picture 12" descr="A picture containing text, newspaper, receipt&#10;&#10;AI-generated content may be incorrect.">
            <a:extLst>
              <a:ext uri="{FF2B5EF4-FFF2-40B4-BE49-F238E27FC236}">
                <a16:creationId xmlns:a16="http://schemas.microsoft.com/office/drawing/2014/main" id="{90A19599-8AF3-C606-CD54-E7B907F1C5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3521">
            <a:off x="3760828" y="2566971"/>
            <a:ext cx="2526962" cy="387096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99577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FC3D2873-2194-4FB0-BFBA-7E7EEB9848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8" name="Picture 7" descr="A picture containing outdoor, grass, tree, sky&#10;&#10;AI-generated content may be incorrect.">
            <a:extLst>
              <a:ext uri="{FF2B5EF4-FFF2-40B4-BE49-F238E27FC236}">
                <a16:creationId xmlns:a16="http://schemas.microsoft.com/office/drawing/2014/main" id="{1CC80FE7-5847-E9BD-CF0D-FA6DC71934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7" r="23419" b="1"/>
          <a:stretch/>
        </p:blipFill>
        <p:spPr>
          <a:xfrm>
            <a:off x="8529321" y="10"/>
            <a:ext cx="3662680" cy="3401558"/>
          </a:xfrm>
          <a:custGeom>
            <a:avLst/>
            <a:gdLst/>
            <a:ahLst/>
            <a:cxnLst/>
            <a:rect l="l" t="t" r="r" b="b"/>
            <a:pathLst>
              <a:path w="3662680" h="3401568">
                <a:moveTo>
                  <a:pt x="0" y="0"/>
                </a:moveTo>
                <a:lnTo>
                  <a:pt x="3662680" y="0"/>
                </a:lnTo>
                <a:lnTo>
                  <a:pt x="3662680" y="3401568"/>
                </a:lnTo>
                <a:lnTo>
                  <a:pt x="774527" y="3401568"/>
                </a:lnTo>
                <a:lnTo>
                  <a:pt x="769892" y="3133175"/>
                </a:lnTo>
                <a:cubicBezTo>
                  <a:pt x="732577" y="2055441"/>
                  <a:pt x="492520" y="1056020"/>
                  <a:pt x="104445" y="215033"/>
                </a:cubicBezTo>
                <a:close/>
              </a:path>
            </a:pathLst>
          </a:cu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C3F8F3D-3E25-5423-1B65-33F2EFACF7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3" b="2483"/>
          <a:stretch/>
        </p:blipFill>
        <p:spPr>
          <a:xfrm>
            <a:off x="4557252" y="-6519"/>
            <a:ext cx="5379228" cy="3408087"/>
          </a:xfrm>
          <a:custGeom>
            <a:avLst/>
            <a:gdLst/>
            <a:ahLst/>
            <a:cxnLst/>
            <a:rect l="l" t="t" r="r" b="b"/>
            <a:pathLst>
              <a:path w="4118110" h="3401568">
                <a:moveTo>
                  <a:pt x="0" y="0"/>
                </a:moveTo>
                <a:lnTo>
                  <a:pt x="3343575" y="0"/>
                </a:lnTo>
                <a:lnTo>
                  <a:pt x="3448028" y="215050"/>
                </a:lnTo>
                <a:cubicBezTo>
                  <a:pt x="3836103" y="1056037"/>
                  <a:pt x="4076161" y="2055458"/>
                  <a:pt x="4113475" y="3133192"/>
                </a:cubicBezTo>
                <a:lnTo>
                  <a:pt x="4118110" y="3401568"/>
                </a:lnTo>
                <a:lnTo>
                  <a:pt x="801224" y="3401568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5" name="Picture 4" descr="A picture containing sky, outdoor, grass, sign&#10;&#10;AI-generated content may be incorrect.">
            <a:extLst>
              <a:ext uri="{FF2B5EF4-FFF2-40B4-BE49-F238E27FC236}">
                <a16:creationId xmlns:a16="http://schemas.microsoft.com/office/drawing/2014/main" id="{5FC4B486-6A98-E53D-5F53-380B7D5C44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46" r="-1" b="-1"/>
          <a:stretch/>
        </p:blipFill>
        <p:spPr>
          <a:xfrm>
            <a:off x="5168353" y="3456432"/>
            <a:ext cx="7023646" cy="3401568"/>
          </a:xfrm>
          <a:custGeom>
            <a:avLst/>
            <a:gdLst/>
            <a:ahLst/>
            <a:cxnLst/>
            <a:rect l="l" t="t" r="r" b="b"/>
            <a:pathLst>
              <a:path w="7023646" h="3401568">
                <a:moveTo>
                  <a:pt x="749132" y="0"/>
                </a:moveTo>
                <a:lnTo>
                  <a:pt x="7023646" y="0"/>
                </a:lnTo>
                <a:lnTo>
                  <a:pt x="7023646" y="3401568"/>
                </a:lnTo>
                <a:lnTo>
                  <a:pt x="0" y="3401568"/>
                </a:lnTo>
                <a:lnTo>
                  <a:pt x="79008" y="3238906"/>
                </a:lnTo>
                <a:cubicBezTo>
                  <a:pt x="502362" y="2321466"/>
                  <a:pt x="749563" y="1215476"/>
                  <a:pt x="749563" y="24956"/>
                </a:cubicBezTo>
                <a:close/>
              </a:path>
            </a:pathLst>
          </a:custGeom>
        </p:spPr>
      </p:pic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B228652A-FD81-4A3C-B164-2012BF4EE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27943" cy="6858000"/>
          </a:xfrm>
          <a:custGeom>
            <a:avLst/>
            <a:gdLst>
              <a:gd name="connsiteX0" fmla="*/ 0 w 5927943"/>
              <a:gd name="connsiteY0" fmla="*/ 0 h 6858000"/>
              <a:gd name="connsiteX1" fmla="*/ 5129522 w 5927943"/>
              <a:gd name="connsiteY1" fmla="*/ 0 h 6858000"/>
              <a:gd name="connsiteX2" fmla="*/ 5289639 w 5927943"/>
              <a:gd name="connsiteY2" fmla="*/ 323150 h 6858000"/>
              <a:gd name="connsiteX3" fmla="*/ 5927943 w 5927943"/>
              <a:gd name="connsiteY3" fmla="*/ 3476847 h 6858000"/>
              <a:gd name="connsiteX4" fmla="*/ 5289639 w 5927943"/>
              <a:gd name="connsiteY4" fmla="*/ 6630545 h 6858000"/>
              <a:gd name="connsiteX5" fmla="*/ 5176937 w 5927943"/>
              <a:gd name="connsiteY5" fmla="*/ 6858000 h 6858000"/>
              <a:gd name="connsiteX6" fmla="*/ 0 w 592794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27943" h="6858000">
                <a:moveTo>
                  <a:pt x="0" y="0"/>
                </a:moveTo>
                <a:lnTo>
                  <a:pt x="5129522" y="0"/>
                </a:lnTo>
                <a:lnTo>
                  <a:pt x="5289639" y="323150"/>
                </a:lnTo>
                <a:cubicBezTo>
                  <a:pt x="5692631" y="1223391"/>
                  <a:pt x="5927943" y="2308646"/>
                  <a:pt x="5927943" y="3476847"/>
                </a:cubicBezTo>
                <a:cubicBezTo>
                  <a:pt x="5927943" y="4645048"/>
                  <a:pt x="5692631" y="5730304"/>
                  <a:pt x="5289639" y="6630545"/>
                </a:cubicBezTo>
                <a:lnTo>
                  <a:pt x="517693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FE8F25D8-4980-4C67-9E0C-7BE94C9CBF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17310" cy="6858000"/>
          </a:xfrm>
          <a:custGeom>
            <a:avLst/>
            <a:gdLst>
              <a:gd name="connsiteX0" fmla="*/ 0 w 5917310"/>
              <a:gd name="connsiteY0" fmla="*/ 0 h 6858000"/>
              <a:gd name="connsiteX1" fmla="*/ 5118889 w 5917310"/>
              <a:gd name="connsiteY1" fmla="*/ 0 h 6858000"/>
              <a:gd name="connsiteX2" fmla="*/ 5279006 w 5917310"/>
              <a:gd name="connsiteY2" fmla="*/ 323150 h 6858000"/>
              <a:gd name="connsiteX3" fmla="*/ 5917310 w 5917310"/>
              <a:gd name="connsiteY3" fmla="*/ 3476847 h 6858000"/>
              <a:gd name="connsiteX4" fmla="*/ 5279006 w 5917310"/>
              <a:gd name="connsiteY4" fmla="*/ 6630545 h 6858000"/>
              <a:gd name="connsiteX5" fmla="*/ 5166304 w 5917310"/>
              <a:gd name="connsiteY5" fmla="*/ 6858000 h 6858000"/>
              <a:gd name="connsiteX6" fmla="*/ 0 w 591731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17310" h="6858000">
                <a:moveTo>
                  <a:pt x="0" y="0"/>
                </a:moveTo>
                <a:lnTo>
                  <a:pt x="5118889" y="0"/>
                </a:lnTo>
                <a:lnTo>
                  <a:pt x="5279006" y="323150"/>
                </a:lnTo>
                <a:cubicBezTo>
                  <a:pt x="5681998" y="1223391"/>
                  <a:pt x="5917310" y="2308646"/>
                  <a:pt x="5917310" y="3476847"/>
                </a:cubicBezTo>
                <a:cubicBezTo>
                  <a:pt x="5917310" y="4645048"/>
                  <a:pt x="5681998" y="5730304"/>
                  <a:pt x="5279006" y="6630545"/>
                </a:cubicBezTo>
                <a:lnTo>
                  <a:pt x="5166304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D867436-73B7-7700-C47F-0C13AF760344}"/>
              </a:ext>
            </a:extLst>
          </p:cNvPr>
          <p:cNvSpPr txBox="1"/>
          <p:nvPr/>
        </p:nvSpPr>
        <p:spPr>
          <a:xfrm>
            <a:off x="365191" y="840942"/>
            <a:ext cx="5020056" cy="9905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College Hill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A214C69-1234-4E5D-91CD-BEA0020425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67989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86E49C8-40C0-4E80-BAC0-9A66298F1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098" y="4461119"/>
            <a:ext cx="501907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 descr="A person in a suit&#10;&#10;AI-generated content may be incorrect.">
            <a:extLst>
              <a:ext uri="{FF2B5EF4-FFF2-40B4-BE49-F238E27FC236}">
                <a16:creationId xmlns:a16="http://schemas.microsoft.com/office/drawing/2014/main" id="{E0BF8DF3-82FE-550C-F5CB-132559179D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22" r="14491"/>
          <a:stretch/>
        </p:blipFill>
        <p:spPr>
          <a:xfrm>
            <a:off x="4002154" y="2457200"/>
            <a:ext cx="3685340" cy="225839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E72C38BE-7EEF-CBB0-D48A-338B95AB3095}"/>
              </a:ext>
            </a:extLst>
          </p:cNvPr>
          <p:cNvSpPr txBox="1"/>
          <p:nvPr/>
        </p:nvSpPr>
        <p:spPr>
          <a:xfrm>
            <a:off x="489097" y="2016369"/>
            <a:ext cx="3515901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Platted 1950-1959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Home dates: 1928-2005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Contemporary, Minimal Traditional, Ranch, Split Level, Transitional Ranch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Nashville's first major African American housing project developed by private enterprise--McKissack &amp; McKissack served as the architects, owners, and developers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Right: Brothers and architects Moses III (left) and Calvin McKissack, undated photo.</a:t>
            </a:r>
          </a:p>
        </p:txBody>
      </p:sp>
    </p:spTree>
    <p:extLst>
      <p:ext uri="{BB962C8B-B14F-4D97-AF65-F5344CB8AC3E}">
        <p14:creationId xmlns:p14="http://schemas.microsoft.com/office/powerpoint/2010/main" val="2944768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FC3D2873-2194-4FB0-BFBA-7E7EEB9848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Picture 3" descr="A picture containing tree, outdoor, building, sky&#10;&#10;AI-generated content may be incorrect.">
            <a:extLst>
              <a:ext uri="{FF2B5EF4-FFF2-40B4-BE49-F238E27FC236}">
                <a16:creationId xmlns:a16="http://schemas.microsoft.com/office/drawing/2014/main" id="{3485FAAC-8F30-10D1-64BC-BC381B90CB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4" r="8502" b="1"/>
          <a:stretch/>
        </p:blipFill>
        <p:spPr>
          <a:xfrm>
            <a:off x="8529321" y="10"/>
            <a:ext cx="3662680" cy="3401558"/>
          </a:xfrm>
          <a:custGeom>
            <a:avLst/>
            <a:gdLst/>
            <a:ahLst/>
            <a:cxnLst/>
            <a:rect l="l" t="t" r="r" b="b"/>
            <a:pathLst>
              <a:path w="3662680" h="3401568">
                <a:moveTo>
                  <a:pt x="0" y="0"/>
                </a:moveTo>
                <a:lnTo>
                  <a:pt x="3662680" y="0"/>
                </a:lnTo>
                <a:lnTo>
                  <a:pt x="3662680" y="3401568"/>
                </a:lnTo>
                <a:lnTo>
                  <a:pt x="774527" y="3401568"/>
                </a:lnTo>
                <a:lnTo>
                  <a:pt x="769892" y="3133175"/>
                </a:lnTo>
                <a:cubicBezTo>
                  <a:pt x="732577" y="2055441"/>
                  <a:pt x="492520" y="1056020"/>
                  <a:pt x="104445" y="215033"/>
                </a:cubicBezTo>
                <a:close/>
              </a:path>
            </a:pathLst>
          </a:custGeom>
        </p:spPr>
      </p:pic>
      <p:pic>
        <p:nvPicPr>
          <p:cNvPr id="8" name="Picture 7" descr="A house with trees around it&#10;&#10;AI-generated content may be incorrect.">
            <a:extLst>
              <a:ext uri="{FF2B5EF4-FFF2-40B4-BE49-F238E27FC236}">
                <a16:creationId xmlns:a16="http://schemas.microsoft.com/office/drawing/2014/main" id="{C0115A49-3161-8952-DD0B-A50C85BAE5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5" r="13034" b="1"/>
          <a:stretch/>
        </p:blipFill>
        <p:spPr>
          <a:xfrm>
            <a:off x="5115314" y="10"/>
            <a:ext cx="4118110" cy="3401558"/>
          </a:xfrm>
          <a:custGeom>
            <a:avLst/>
            <a:gdLst/>
            <a:ahLst/>
            <a:cxnLst/>
            <a:rect l="l" t="t" r="r" b="b"/>
            <a:pathLst>
              <a:path w="4118110" h="3401568">
                <a:moveTo>
                  <a:pt x="0" y="0"/>
                </a:moveTo>
                <a:lnTo>
                  <a:pt x="3343575" y="0"/>
                </a:lnTo>
                <a:lnTo>
                  <a:pt x="3448028" y="215050"/>
                </a:lnTo>
                <a:cubicBezTo>
                  <a:pt x="3836103" y="1056037"/>
                  <a:pt x="4076161" y="2055458"/>
                  <a:pt x="4113475" y="3133192"/>
                </a:cubicBezTo>
                <a:lnTo>
                  <a:pt x="4118110" y="3401568"/>
                </a:lnTo>
                <a:lnTo>
                  <a:pt x="801224" y="3401568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6" name="Picture 5" descr="A picture containing grass, outdoor, tree, sky&#10;&#10;AI-generated content may be incorrect.">
            <a:extLst>
              <a:ext uri="{FF2B5EF4-FFF2-40B4-BE49-F238E27FC236}">
                <a16:creationId xmlns:a16="http://schemas.microsoft.com/office/drawing/2014/main" id="{5D41EAD3-540B-19E3-360D-2EDEEBDB62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7" r="-1" b="7108"/>
          <a:stretch/>
        </p:blipFill>
        <p:spPr>
          <a:xfrm>
            <a:off x="5168353" y="3456432"/>
            <a:ext cx="7023646" cy="3401568"/>
          </a:xfrm>
          <a:custGeom>
            <a:avLst/>
            <a:gdLst/>
            <a:ahLst/>
            <a:cxnLst/>
            <a:rect l="l" t="t" r="r" b="b"/>
            <a:pathLst>
              <a:path w="7023646" h="3401568">
                <a:moveTo>
                  <a:pt x="749132" y="0"/>
                </a:moveTo>
                <a:lnTo>
                  <a:pt x="7023646" y="0"/>
                </a:lnTo>
                <a:lnTo>
                  <a:pt x="7023646" y="3401568"/>
                </a:lnTo>
                <a:lnTo>
                  <a:pt x="0" y="3401568"/>
                </a:lnTo>
                <a:lnTo>
                  <a:pt x="79008" y="3238906"/>
                </a:lnTo>
                <a:cubicBezTo>
                  <a:pt x="502362" y="2321466"/>
                  <a:pt x="749563" y="1215476"/>
                  <a:pt x="749563" y="24956"/>
                </a:cubicBezTo>
                <a:close/>
              </a:path>
            </a:pathLst>
          </a:custGeom>
        </p:spPr>
      </p:pic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B228652A-FD81-4A3C-B164-2012BF4EE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27943" cy="6858000"/>
          </a:xfrm>
          <a:custGeom>
            <a:avLst/>
            <a:gdLst>
              <a:gd name="connsiteX0" fmla="*/ 0 w 5927943"/>
              <a:gd name="connsiteY0" fmla="*/ 0 h 6858000"/>
              <a:gd name="connsiteX1" fmla="*/ 5129522 w 5927943"/>
              <a:gd name="connsiteY1" fmla="*/ 0 h 6858000"/>
              <a:gd name="connsiteX2" fmla="*/ 5289639 w 5927943"/>
              <a:gd name="connsiteY2" fmla="*/ 323150 h 6858000"/>
              <a:gd name="connsiteX3" fmla="*/ 5927943 w 5927943"/>
              <a:gd name="connsiteY3" fmla="*/ 3476847 h 6858000"/>
              <a:gd name="connsiteX4" fmla="*/ 5289639 w 5927943"/>
              <a:gd name="connsiteY4" fmla="*/ 6630545 h 6858000"/>
              <a:gd name="connsiteX5" fmla="*/ 5176937 w 5927943"/>
              <a:gd name="connsiteY5" fmla="*/ 6858000 h 6858000"/>
              <a:gd name="connsiteX6" fmla="*/ 0 w 592794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27943" h="6858000">
                <a:moveTo>
                  <a:pt x="0" y="0"/>
                </a:moveTo>
                <a:lnTo>
                  <a:pt x="5129522" y="0"/>
                </a:lnTo>
                <a:lnTo>
                  <a:pt x="5289639" y="323150"/>
                </a:lnTo>
                <a:cubicBezTo>
                  <a:pt x="5692631" y="1223391"/>
                  <a:pt x="5927943" y="2308646"/>
                  <a:pt x="5927943" y="3476847"/>
                </a:cubicBezTo>
                <a:cubicBezTo>
                  <a:pt x="5927943" y="4645048"/>
                  <a:pt x="5692631" y="5730304"/>
                  <a:pt x="5289639" y="6630545"/>
                </a:cubicBezTo>
                <a:lnTo>
                  <a:pt x="517693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 useBgFill="1">
        <p:nvSpPr>
          <p:cNvPr id="17" name="Freeform: Shape 16">
            <a:extLst>
              <a:ext uri="{FF2B5EF4-FFF2-40B4-BE49-F238E27FC236}">
                <a16:creationId xmlns:a16="http://schemas.microsoft.com/office/drawing/2014/main" id="{FE8F25D8-4980-4C67-9E0C-7BE94C9CBF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17310" cy="6858000"/>
          </a:xfrm>
          <a:custGeom>
            <a:avLst/>
            <a:gdLst>
              <a:gd name="connsiteX0" fmla="*/ 0 w 5917310"/>
              <a:gd name="connsiteY0" fmla="*/ 0 h 6858000"/>
              <a:gd name="connsiteX1" fmla="*/ 5118889 w 5917310"/>
              <a:gd name="connsiteY1" fmla="*/ 0 h 6858000"/>
              <a:gd name="connsiteX2" fmla="*/ 5279006 w 5917310"/>
              <a:gd name="connsiteY2" fmla="*/ 323150 h 6858000"/>
              <a:gd name="connsiteX3" fmla="*/ 5917310 w 5917310"/>
              <a:gd name="connsiteY3" fmla="*/ 3476847 h 6858000"/>
              <a:gd name="connsiteX4" fmla="*/ 5279006 w 5917310"/>
              <a:gd name="connsiteY4" fmla="*/ 6630545 h 6858000"/>
              <a:gd name="connsiteX5" fmla="*/ 5166304 w 5917310"/>
              <a:gd name="connsiteY5" fmla="*/ 6858000 h 6858000"/>
              <a:gd name="connsiteX6" fmla="*/ 0 w 591731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17310" h="6858000">
                <a:moveTo>
                  <a:pt x="0" y="0"/>
                </a:moveTo>
                <a:lnTo>
                  <a:pt x="5118889" y="0"/>
                </a:lnTo>
                <a:lnTo>
                  <a:pt x="5279006" y="323150"/>
                </a:lnTo>
                <a:cubicBezTo>
                  <a:pt x="5681998" y="1223391"/>
                  <a:pt x="5917310" y="2308646"/>
                  <a:pt x="5917310" y="3476847"/>
                </a:cubicBezTo>
                <a:cubicBezTo>
                  <a:pt x="5917310" y="4645048"/>
                  <a:pt x="5681998" y="5730304"/>
                  <a:pt x="5279006" y="6630545"/>
                </a:cubicBezTo>
                <a:lnTo>
                  <a:pt x="5166304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6019AB3-A622-49F9-CD0B-ED03C2D93C60}"/>
              </a:ext>
            </a:extLst>
          </p:cNvPr>
          <p:cNvSpPr txBox="1"/>
          <p:nvPr/>
        </p:nvSpPr>
        <p:spPr>
          <a:xfrm>
            <a:off x="341376" y="799536"/>
            <a:ext cx="5020056" cy="9540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Lathan-Youngs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A214C69-1234-4E5D-91CD-BEA0020425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67989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86E49C8-40C0-4E80-BAC0-9A66298F1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098" y="4461119"/>
            <a:ext cx="501907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6EE0DD-4A52-D22E-8CC3-9E14B86C4D8D}"/>
              </a:ext>
            </a:extLst>
          </p:cNvPr>
          <p:cNvSpPr txBox="1"/>
          <p:nvPr/>
        </p:nvSpPr>
        <p:spPr>
          <a:xfrm>
            <a:off x="489096" y="1985000"/>
            <a:ext cx="466862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Free Silver Plan – 1909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Youngs Lane – late 1920s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Lathan Court – late 1950s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Home dates: 1953-1970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Ranch, Split Level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Significant connections: development of North Nashville by African American community; mid-century architecture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Residents included leaders: developer William Lathan, Nashville’s first Black police officer, and the well-known Swett family</a:t>
            </a:r>
          </a:p>
        </p:txBody>
      </p:sp>
    </p:spTree>
    <p:extLst>
      <p:ext uri="{BB962C8B-B14F-4D97-AF65-F5344CB8AC3E}">
        <p14:creationId xmlns:p14="http://schemas.microsoft.com/office/powerpoint/2010/main" val="31017092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house with a few windows&#10;&#10;AI-generated content may be incorrect.">
            <a:extLst>
              <a:ext uri="{FF2B5EF4-FFF2-40B4-BE49-F238E27FC236}">
                <a16:creationId xmlns:a16="http://schemas.microsoft.com/office/drawing/2014/main" id="{87B67327-1C54-5748-9AF9-895F87DAC80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2193" y="1006385"/>
            <a:ext cx="11907613" cy="5255869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CC5A593F-EB0F-43DB-90D3-C62E213CA4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554803"/>
            <a:ext cx="9144000" cy="2553542"/>
          </a:xfrm>
        </p:spPr>
        <p:txBody>
          <a:bodyPr>
            <a:normAutofit lnSpcReduction="10000"/>
          </a:bodyPr>
          <a:lstStyle/>
          <a:p>
            <a:r>
              <a:rPr lang="en-US" b="1">
                <a:solidFill>
                  <a:srgbClr val="C00000"/>
                </a:solidFill>
              </a:rPr>
              <a:t>Robbie D. Jones</a:t>
            </a:r>
          </a:p>
          <a:p>
            <a:r>
              <a:rPr lang="en-US" i="1"/>
              <a:t>Principal Senior Architectural Historian and Tennessee Branch Manager</a:t>
            </a:r>
          </a:p>
          <a:p>
            <a:r>
              <a:rPr lang="en-US" b="1">
                <a:solidFill>
                  <a:srgbClr val="C00000"/>
                </a:solidFill>
              </a:rPr>
              <a:t>Sydney Schoof</a:t>
            </a:r>
          </a:p>
          <a:p>
            <a:r>
              <a:rPr lang="en-US" i="1"/>
              <a:t>Senior Architectural Historian</a:t>
            </a:r>
          </a:p>
          <a:p>
            <a:r>
              <a:rPr lang="en-US" b="1">
                <a:solidFill>
                  <a:srgbClr val="C00000"/>
                </a:solidFill>
              </a:rPr>
              <a:t>Damita Chavis-Fielder</a:t>
            </a:r>
          </a:p>
          <a:p>
            <a:r>
              <a:rPr lang="en-US" i="1"/>
              <a:t>Community Engagement Specialist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990D91C-A6A2-51C8-E109-0F7145C125B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auto">
          <a:xfrm>
            <a:off x="1113576" y="1168643"/>
            <a:ext cx="10130828" cy="2616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>
                <a:ln>
                  <a:noFill/>
                </a:ln>
                <a:solidFill>
                  <a:srgbClr val="C00000"/>
                </a:solidFill>
                <a:effectLst/>
                <a:latin typeface="+mn-lt"/>
              </a:rPr>
              <a:t>Mid-20th Century African American Historic Districts</a:t>
            </a:r>
            <a:b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C00000"/>
                </a:solidFill>
                <a:effectLst/>
                <a:latin typeface="+mn-lt"/>
              </a:rPr>
            </a:br>
            <a:r>
              <a:rPr kumimoji="0" lang="en-US" altLang="en-US" sz="3200" b="1" i="0" u="none" strike="noStrike" cap="none" normalizeH="0" baseline="0">
                <a:ln>
                  <a:noFill/>
                </a:ln>
                <a:effectLst/>
                <a:latin typeface="+mn-lt"/>
              </a:rPr>
              <a:t>Multiple Property Documentation Form </a:t>
            </a:r>
            <a:b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C00000"/>
                </a:solidFill>
                <a:effectLst/>
                <a:latin typeface="+mn-lt"/>
              </a:rPr>
            </a:br>
            <a:r>
              <a:rPr kumimoji="0" lang="en-US" altLang="en-US" sz="3200" i="1" u="none" strike="noStrike" cap="none" normalizeH="0" baseline="0">
                <a:ln>
                  <a:noFill/>
                </a:ln>
                <a:effectLst/>
                <a:latin typeface="+mn-lt"/>
              </a:rPr>
              <a:t>and </a:t>
            </a:r>
            <a:br>
              <a:rPr kumimoji="0" lang="en-US" altLang="en-US" sz="3200" b="1" i="0" u="none" strike="noStrike" cap="none" normalizeH="0" baseline="0">
                <a:ln>
                  <a:noFill/>
                </a:ln>
                <a:effectLst/>
                <a:latin typeface="+mn-lt"/>
              </a:rPr>
            </a:br>
            <a:r>
              <a:rPr kumimoji="0" lang="en-US" altLang="en-US" sz="3200" b="1" i="0" u="none" strike="noStrike" cap="none" normalizeH="0" baseline="0">
                <a:ln>
                  <a:noFill/>
                </a:ln>
                <a:effectLst/>
                <a:latin typeface="+mn-lt"/>
              </a:rPr>
              <a:t>National Register of Historic Places Nomination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C00000"/>
                </a:solidFill>
                <a:effectLst/>
                <a:latin typeface="+mn-lt"/>
              </a:rPr>
              <a:t> </a:t>
            </a:r>
            <a:b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C00000"/>
                </a:solidFill>
                <a:effectLst/>
                <a:latin typeface="+mn-lt"/>
              </a:rPr>
            </a:br>
            <a:endParaRPr kumimoji="0" lang="en-US" altLang="en-US" sz="3200" b="1" i="1" u="none" strike="noStrike" cap="none" normalizeH="0" baseline="0">
              <a:ln>
                <a:noFill/>
              </a:ln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134458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B86E1-F86D-D86A-13A5-13F7DE3C9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7172"/>
            <a:ext cx="10515600" cy="1108279"/>
          </a:xfrm>
        </p:spPr>
        <p:txBody>
          <a:bodyPr>
            <a:normAutofit/>
          </a:bodyPr>
          <a:lstStyle/>
          <a:p>
            <a:pPr algn="ctr"/>
            <a:r>
              <a:rPr lang="en-US" sz="3600">
                <a:solidFill>
                  <a:srgbClr val="C00000"/>
                </a:solidFill>
                <a:latin typeface="+mn-lt"/>
              </a:rPr>
              <a:t>What is a Multiple Property Documentation Form?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E013B9-AFBF-EA85-C6A7-7CE7628131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3624" y="2095451"/>
            <a:ext cx="5053849" cy="4351338"/>
          </a:xfrm>
        </p:spPr>
        <p:txBody>
          <a:bodyPr/>
          <a:lstStyle/>
          <a:p>
            <a:r>
              <a:rPr lang="en-US"/>
              <a:t>Cover document that addresses themes, trends, and patterns of history shared by historic properties within context</a:t>
            </a:r>
          </a:p>
          <a:p>
            <a:r>
              <a:rPr lang="en-US"/>
              <a:t>Serves as an evaluation tool for determining significance of thematically related properties by establishing registration requirements</a:t>
            </a:r>
          </a:p>
          <a:p>
            <a:r>
              <a:rPr lang="en-US"/>
              <a:t>Creates property types</a:t>
            </a:r>
          </a:p>
          <a:p>
            <a:endParaRPr lang="en-US"/>
          </a:p>
        </p:txBody>
      </p:sp>
      <p:pic>
        <p:nvPicPr>
          <p:cNvPr id="8" name="Picture 7" descr="A black and white photo of a building&#10;&#10;AI-generated content may be incorrect.">
            <a:extLst>
              <a:ext uri="{FF2B5EF4-FFF2-40B4-BE49-F238E27FC236}">
                <a16:creationId xmlns:a16="http://schemas.microsoft.com/office/drawing/2014/main" id="{42F20B16-EDE9-01AE-FBA4-1C703F48EA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155" y="2095451"/>
            <a:ext cx="2466148" cy="2775314"/>
          </a:xfrm>
          <a:prstGeom prst="rect">
            <a:avLst/>
          </a:prstGeom>
        </p:spPr>
      </p:pic>
      <p:pic>
        <p:nvPicPr>
          <p:cNvPr id="1026" name="Picture 2" descr="Documentation Project ...">
            <a:extLst>
              <a:ext uri="{FF2B5EF4-FFF2-40B4-BE49-F238E27FC236}">
                <a16:creationId xmlns:a16="http://schemas.microsoft.com/office/drawing/2014/main" id="{84D1A323-F809-0D37-A7C6-48342C6980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9976" y="2095451"/>
            <a:ext cx="3098278" cy="2117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Our Work to Preserve Music Row Hits a High Note | Nashville's Music Row |  National Trust for Historic Preservation">
            <a:extLst>
              <a:ext uri="{FF2B5EF4-FFF2-40B4-BE49-F238E27FC236}">
                <a16:creationId xmlns:a16="http://schemas.microsoft.com/office/drawing/2014/main" id="{DB32B860-01DE-E9AB-ACD6-98B3FFA6C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9976" y="4200474"/>
            <a:ext cx="3090179" cy="225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Travel during Jim Crow era: 'Green Book' did not overlook North Carolina,  Salisbury | Salisbury Post">
            <a:extLst>
              <a:ext uri="{FF2B5EF4-FFF2-40B4-BE49-F238E27FC236}">
                <a16:creationId xmlns:a16="http://schemas.microsoft.com/office/drawing/2014/main" id="{02FCEDC3-A5A4-1325-46CA-F8A8ACF7F8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0155" y="4870765"/>
            <a:ext cx="2466148" cy="159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3027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2FAAB-A779-8632-EF2B-C21FDA63A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822" y="651449"/>
            <a:ext cx="11197960" cy="1419860"/>
          </a:xfrm>
        </p:spPr>
        <p:txBody>
          <a:bodyPr/>
          <a:lstStyle/>
          <a:p>
            <a:pPr algn="ctr"/>
            <a:r>
              <a:rPr lang="en-US" sz="4400" b="0" i="0" u="none" strike="noStrike">
                <a:solidFill>
                  <a:srgbClr val="C00000"/>
                </a:solidFill>
                <a:effectLst/>
                <a:latin typeface="+mn-lt"/>
              </a:rPr>
              <a:t>What is the National Register of Historic Places?</a:t>
            </a:r>
            <a:r>
              <a:rPr lang="en-US" sz="4400" b="0" i="0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​</a:t>
            </a:r>
            <a:endParaRPr lang="en-US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36E71774-746B-3A47-87FA-E7518397059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217" y="1934625"/>
            <a:ext cx="3389329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E3083E0-08A7-72DF-3603-5CD058702D57}"/>
              </a:ext>
            </a:extLst>
          </p:cNvPr>
          <p:cNvSpPr>
            <a:spLocks noGrp="1"/>
          </p:cNvSpPr>
          <p:nvPr/>
        </p:nvSpPr>
        <p:spPr>
          <a:xfrm>
            <a:off x="4747329" y="1784985"/>
            <a:ext cx="6498454" cy="45009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400" b="0" i="0">
                <a:effectLst/>
                <a:highlight>
                  <a:srgbClr val="FF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The National Register is the official list of the nation's historic places worthy of preservation.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2400" b="0" i="0">
              <a:effectLst/>
              <a:highlight>
                <a:srgbClr val="FFFFFF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400" b="0" i="0">
                <a:effectLst/>
                <a:highlight>
                  <a:srgbClr val="FF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Authorized by the National Historic Preservation Act of 1966, there are more than 95,000 places representing more than 1.4 million individual resources listed.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400" b="0" i="0">
              <a:effectLst/>
              <a:highlight>
                <a:srgbClr val="FFFFFF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400">
                <a:highlight>
                  <a:srgbClr val="FF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Fewer than 4 percent of places are listed in the National Register specifically for African American history.</a:t>
            </a:r>
            <a:endParaRPr lang="en-US" sz="2400" b="0" i="0">
              <a:effectLst/>
              <a:highlight>
                <a:srgbClr val="FFFFFF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b="0" i="0">
              <a:effectLst/>
              <a:highlight>
                <a:srgbClr val="FFFFFF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8470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7B065-1221-2F29-6009-B8B65BE34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331" y="722924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C00000"/>
                </a:solidFill>
                <a:latin typeface="+mn-lt"/>
              </a:rPr>
              <a:t>What does National Register listing do?</a:t>
            </a:r>
          </a:p>
        </p:txBody>
      </p:sp>
      <p:pic>
        <p:nvPicPr>
          <p:cNvPr id="2050" name="Picture 2" descr="PROPERTIES CONSIDERED FOR THE NATIONAL REGISTER OF HISTORICPLACES AT STATE  REVIEW BOARD MEETING">
            <a:extLst>
              <a:ext uri="{FF2B5EF4-FFF2-40B4-BE49-F238E27FC236}">
                <a16:creationId xmlns:a16="http://schemas.microsoft.com/office/drawing/2014/main" id="{41BE0CA9-746F-D705-3CF8-171A170B8A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5069" y="2512398"/>
            <a:ext cx="4774276" cy="2685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C4BF7E3-A716-7F56-AF00-A1671E7C956F}"/>
              </a:ext>
            </a:extLst>
          </p:cNvPr>
          <p:cNvSpPr txBox="1"/>
          <p:nvPr/>
        </p:nvSpPr>
        <p:spPr>
          <a:xfrm>
            <a:off x="749069" y="1897540"/>
            <a:ext cx="6096000" cy="3764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 rtl="0" fontAlgn="base">
              <a:lnSpc>
                <a:spcPts val="315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>
                <a:solidFill>
                  <a:srgbClr val="212529"/>
                </a:solidFill>
                <a:effectLst/>
                <a:highlight>
                  <a:srgbClr val="FFFFFF"/>
                </a:highlight>
              </a:rPr>
              <a:t>Identify a </a:t>
            </a:r>
            <a:r>
              <a:rPr lang="en-US" sz="2400" b="0" i="0" u="none" strike="noStrike">
                <a:solidFill>
                  <a:srgbClr val="000000"/>
                </a:solidFill>
                <a:effectLst/>
              </a:rPr>
              <a:t>property is an important part of America’s cultural heritage and worthy of preservation.</a:t>
            </a:r>
            <a:r>
              <a:rPr lang="en-US" sz="2400" b="0" i="0">
                <a:solidFill>
                  <a:srgbClr val="000000"/>
                </a:solidFill>
                <a:effectLst/>
              </a:rPr>
              <a:t>​</a:t>
            </a:r>
          </a:p>
          <a:p>
            <a:pPr marL="342900" indent="-342900" algn="l" rtl="0" fontAlgn="base">
              <a:lnSpc>
                <a:spcPts val="3150"/>
              </a:lnSpc>
              <a:buFont typeface="Arial" panose="020B0604020202020204" pitchFamily="34" charset="0"/>
              <a:buChar char="•"/>
            </a:pPr>
            <a:r>
              <a:rPr lang="en-US" sz="2400" b="0" i="0">
                <a:solidFill>
                  <a:srgbClr val="000000"/>
                </a:solidFill>
                <a:effectLst/>
              </a:rPr>
              <a:t>​Make the public aware of important places by documenting their significance.</a:t>
            </a:r>
          </a:p>
          <a:p>
            <a:pPr marL="342900" indent="-342900" algn="l" rtl="0" fontAlgn="base">
              <a:lnSpc>
                <a:spcPts val="315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>
                <a:solidFill>
                  <a:srgbClr val="000000"/>
                </a:solidFill>
                <a:effectLst/>
              </a:rPr>
              <a:t>Qualify income-producing properties for rehabilitation tax credits. </a:t>
            </a:r>
            <a:r>
              <a:rPr lang="en-US" sz="2400" b="0" i="0">
                <a:solidFill>
                  <a:srgbClr val="000000"/>
                </a:solidFill>
                <a:effectLst/>
              </a:rPr>
              <a:t>​</a:t>
            </a:r>
          </a:p>
          <a:p>
            <a:pPr marL="342900" indent="-342900" algn="l" rtl="0" fontAlgn="base">
              <a:lnSpc>
                <a:spcPts val="315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>
                <a:solidFill>
                  <a:srgbClr val="000000"/>
                </a:solidFill>
                <a:effectLst/>
              </a:rPr>
              <a:t>Limit or mitigate impacts of federally funded or permitted projects on historic places.</a:t>
            </a:r>
            <a:endParaRPr lang="en-US" sz="2400" b="0" i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775246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7EFC9C-1630-E3A7-0FE4-0E1156746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75987"/>
            <a:ext cx="8021320" cy="1646555"/>
          </a:xfrm>
        </p:spPr>
        <p:txBody>
          <a:bodyPr/>
          <a:lstStyle/>
          <a:p>
            <a:r>
              <a:rPr lang="en-US" sz="4400">
                <a:solidFill>
                  <a:srgbClr val="C00000"/>
                </a:solidFill>
                <a:latin typeface="+mn-lt"/>
              </a:rPr>
              <a:t>What </a:t>
            </a:r>
            <a:r>
              <a:rPr lang="en-US">
                <a:solidFill>
                  <a:srgbClr val="C00000"/>
                </a:solidFill>
                <a:latin typeface="+mn-lt"/>
              </a:rPr>
              <a:t>does</a:t>
            </a:r>
            <a:r>
              <a:rPr lang="en-US" sz="4400">
                <a:solidFill>
                  <a:srgbClr val="C00000"/>
                </a:solidFill>
                <a:latin typeface="+mn-lt"/>
              </a:rPr>
              <a:t> National Register listing NOT do?</a:t>
            </a:r>
            <a:endParaRPr lang="en-US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E3ABB1-32DB-D35D-4180-170756E1D4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7531" y="2889973"/>
            <a:ext cx="6661727" cy="3045950"/>
          </a:xfrm>
        </p:spPr>
        <p:txBody>
          <a:bodyPr>
            <a:normAutofit lnSpcReduction="10000"/>
          </a:bodyPr>
          <a:lstStyle/>
          <a:p>
            <a:r>
              <a:rPr lang="en-US"/>
              <a:t>Require repairs, restoration, or maintenance by private property owners.</a:t>
            </a:r>
          </a:p>
          <a:p>
            <a:r>
              <a:rPr lang="en-US"/>
              <a:t>Prevent alterations or demolitions by private property owners.</a:t>
            </a:r>
          </a:p>
          <a:p>
            <a:r>
              <a:rPr lang="en-US"/>
              <a:t>Raise property taxes.</a:t>
            </a:r>
          </a:p>
          <a:p>
            <a:r>
              <a:rPr lang="en-US"/>
              <a:t>Require property owners to open their homes for tours.</a:t>
            </a:r>
          </a:p>
        </p:txBody>
      </p:sp>
      <p:pic>
        <p:nvPicPr>
          <p:cNvPr id="5" name="Picture 4" descr="A collage of a building&#10;&#10;AI-generated content may be incorrect.">
            <a:extLst>
              <a:ext uri="{FF2B5EF4-FFF2-40B4-BE49-F238E27FC236}">
                <a16:creationId xmlns:a16="http://schemas.microsoft.com/office/drawing/2014/main" id="{89A8F352-3943-D303-EAE1-244942AA1F5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9520" y="279400"/>
            <a:ext cx="2639815" cy="62992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17820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A74DA61-D2BA-6E88-CFBB-4A78AA93AE87}"/>
              </a:ext>
            </a:extLst>
          </p:cNvPr>
          <p:cNvSpPr txBox="1"/>
          <p:nvPr/>
        </p:nvSpPr>
        <p:spPr>
          <a:xfrm>
            <a:off x="403124" y="269252"/>
            <a:ext cx="11533238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Project Overview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sng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Helvetica Neue"/>
                <a:ea typeface="+mn-ea"/>
                <a:cs typeface="+mn-cs"/>
              </a:rPr>
              <a:t>Goal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Helvetica Neue"/>
                <a:ea typeface="+mn-ea"/>
                <a:cs typeface="+mn-cs"/>
              </a:rPr>
              <a:t>: Record the developmental history and architecture of mid-20</a:t>
            </a:r>
            <a:r>
              <a:rPr kumimoji="0" lang="en-US" sz="2200" b="0" i="0" u="none" strike="noStrike" kern="1200" cap="none" spc="0" normalizeH="0" baseline="3000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Helvetica Neue"/>
                <a:ea typeface="+mn-ea"/>
                <a:cs typeface="+mn-cs"/>
              </a:rPr>
              <a:t>th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Helvetica Neue"/>
                <a:ea typeface="+mn-ea"/>
                <a:cs typeface="+mn-cs"/>
              </a:rPr>
              <a:t> century African American residential districts in Nashville/Davidson County; complete National Register documentation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212529"/>
              </a:solidFill>
              <a:effectLst/>
              <a:uLnTx/>
              <a:uFillTx/>
              <a:latin typeface="Helvetica Neue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Funding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 National Park Service Underrepresented Communities (URC)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program which “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Helvetica Neue"/>
                <a:ea typeface="+mn-ea"/>
                <a:cs typeface="+mn-cs"/>
              </a:rPr>
              <a:t>works towards diversifying listings submitted to the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Helvetica Neue"/>
                <a:ea typeface="+mn-ea"/>
                <a:cs typeface="+mn-cs"/>
              </a:rPr>
              <a:t>National Register of Historic Places” – $57,963 award to Metro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Helvetica Neue"/>
                <a:ea typeface="+mn-ea"/>
                <a:cs typeface="+mn-cs"/>
              </a:rPr>
              <a:t>Historical Commission (2023)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212529"/>
              </a:solidFill>
              <a:effectLst/>
              <a:uLnTx/>
              <a:uFillTx/>
              <a:latin typeface="Helvetica Neue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sng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Helvetica Neue"/>
                <a:ea typeface="+mn-ea"/>
                <a:cs typeface="+mn-cs"/>
              </a:rPr>
              <a:t>Scope of work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Helvetica Neue"/>
                <a:ea typeface="+mn-ea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212529"/>
              </a:solidFill>
              <a:effectLst/>
              <a:uLnTx/>
              <a:uFillTx/>
              <a:latin typeface="Helvetica Neue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Helvetica Neue"/>
                <a:ea typeface="+mn-ea"/>
                <a:cs typeface="+mn-cs"/>
              </a:rPr>
              <a:t>	1) National Register of Historic Places (NRHP) countywide context – covers where, 	    how, why these districts developed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212529"/>
              </a:solidFill>
              <a:effectLst/>
              <a:uLnTx/>
              <a:uFillTx/>
              <a:latin typeface="Helvetica Neue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Helvetica Neue"/>
                <a:ea typeface="+mn-ea"/>
                <a:cs typeface="+mn-cs"/>
              </a:rPr>
              <a:t>	2) associated district nomination - Haynes Heights (with ability to nominate more 	  	    districts in future) –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highlight>
                  <a:srgbClr val="FFFF00"/>
                </a:highlight>
                <a:uLnTx/>
                <a:uFillTx/>
                <a:latin typeface="Helvetica Neue"/>
                <a:ea typeface="+mn-ea"/>
                <a:cs typeface="+mn-cs"/>
              </a:rPr>
              <a:t>only this district will be designated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Helvetica Neue"/>
                <a:ea typeface="+mn-ea"/>
                <a:cs typeface="+mn-cs"/>
              </a:rPr>
              <a:t>	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5F74184-8DFB-6FAF-D2DD-1028F26BA5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7519" y="2021996"/>
            <a:ext cx="1954347" cy="254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5722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495D7-881C-8779-49BB-81582E042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7703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C00000"/>
                </a:solidFill>
                <a:latin typeface="+mn-lt"/>
              </a:rPr>
              <a:t>How does a place qualify as “historic”?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2050BE-C8F1-2362-16A0-9F60FFB436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53271"/>
            <a:ext cx="5430982" cy="2362345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Criterion </a:t>
            </a:r>
            <a:r>
              <a:rPr lang="en-US" b="1"/>
              <a:t>A</a:t>
            </a:r>
            <a:r>
              <a:rPr lang="en-US"/>
              <a:t>: History</a:t>
            </a:r>
          </a:p>
          <a:p>
            <a:pPr marL="0" indent="0">
              <a:buNone/>
            </a:pPr>
            <a:r>
              <a:rPr lang="en-US"/>
              <a:t>Criterion </a:t>
            </a:r>
            <a:r>
              <a:rPr lang="en-US" b="1"/>
              <a:t>B</a:t>
            </a:r>
            <a:r>
              <a:rPr lang="en-US"/>
              <a:t>: Important Person</a:t>
            </a:r>
          </a:p>
          <a:p>
            <a:pPr marL="0" indent="0">
              <a:buNone/>
            </a:pPr>
            <a:r>
              <a:rPr lang="en-US"/>
              <a:t>Criterion </a:t>
            </a:r>
            <a:r>
              <a:rPr lang="en-US" b="1"/>
              <a:t>C</a:t>
            </a:r>
            <a:r>
              <a:rPr lang="en-US"/>
              <a:t>: Architecture and Design</a:t>
            </a:r>
          </a:p>
          <a:p>
            <a:pPr marL="0" indent="0">
              <a:buNone/>
            </a:pPr>
            <a:r>
              <a:rPr lang="en-US"/>
              <a:t>Criterion </a:t>
            </a:r>
            <a:r>
              <a:rPr lang="en-US" b="1"/>
              <a:t>D</a:t>
            </a:r>
            <a:r>
              <a:rPr lang="en-US"/>
              <a:t>: Archaeology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683DA18-A179-FC0E-65FB-C2454FE67F34}"/>
              </a:ext>
            </a:extLst>
          </p:cNvPr>
          <p:cNvSpPr txBox="1">
            <a:spLocks/>
          </p:cNvSpPr>
          <p:nvPr/>
        </p:nvSpPr>
        <p:spPr>
          <a:xfrm>
            <a:off x="7938654" y="3137633"/>
            <a:ext cx="3643745" cy="336024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i="0">
                <a:solidFill>
                  <a:srgbClr val="001D35"/>
                </a:solidFill>
                <a:effectLst/>
              </a:rPr>
              <a:t>location</a:t>
            </a:r>
          </a:p>
          <a:p>
            <a:r>
              <a:rPr lang="en-US" b="0" i="0">
                <a:solidFill>
                  <a:srgbClr val="001D35"/>
                </a:solidFill>
                <a:effectLst/>
              </a:rPr>
              <a:t>design</a:t>
            </a:r>
          </a:p>
          <a:p>
            <a:r>
              <a:rPr lang="en-US" b="0" i="0">
                <a:solidFill>
                  <a:srgbClr val="001D35"/>
                </a:solidFill>
                <a:effectLst/>
              </a:rPr>
              <a:t>setting</a:t>
            </a:r>
          </a:p>
          <a:p>
            <a:r>
              <a:rPr lang="en-US" b="0" i="0">
                <a:solidFill>
                  <a:srgbClr val="001D35"/>
                </a:solidFill>
                <a:effectLst/>
              </a:rPr>
              <a:t>materials</a:t>
            </a:r>
          </a:p>
          <a:p>
            <a:r>
              <a:rPr lang="en-US" b="0" i="0">
                <a:solidFill>
                  <a:srgbClr val="001D35"/>
                </a:solidFill>
                <a:effectLst/>
              </a:rPr>
              <a:t>workmanship</a:t>
            </a:r>
          </a:p>
          <a:p>
            <a:r>
              <a:rPr lang="en-US" b="0" i="0">
                <a:solidFill>
                  <a:srgbClr val="001D35"/>
                </a:solidFill>
                <a:effectLst/>
              </a:rPr>
              <a:t>feeling</a:t>
            </a:r>
          </a:p>
          <a:p>
            <a:r>
              <a:rPr lang="en-US" b="0" i="0">
                <a:solidFill>
                  <a:srgbClr val="001D35"/>
                </a:solidFill>
                <a:effectLst/>
              </a:rPr>
              <a:t>association</a:t>
            </a:r>
            <a:endParaRPr lang="en-US"/>
          </a:p>
        </p:txBody>
      </p:sp>
      <p:sp>
        <p:nvSpPr>
          <p:cNvPr id="5" name="Plus Sign 4">
            <a:extLst>
              <a:ext uri="{FF2B5EF4-FFF2-40B4-BE49-F238E27FC236}">
                <a16:creationId xmlns:a16="http://schemas.microsoft.com/office/drawing/2014/main" id="{0BDD7E54-DB35-5176-0A48-B0179E51EC21}"/>
              </a:ext>
            </a:extLst>
          </p:cNvPr>
          <p:cNvSpPr/>
          <p:nvPr/>
        </p:nvSpPr>
        <p:spPr>
          <a:xfrm>
            <a:off x="5638800" y="2024558"/>
            <a:ext cx="914400" cy="914400"/>
          </a:xfrm>
          <a:prstGeom prst="mathPl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0B2F70C-239D-7A88-82CD-9ACA2FCFA18E}"/>
              </a:ext>
            </a:extLst>
          </p:cNvPr>
          <p:cNvSpPr txBox="1">
            <a:spLocks/>
          </p:cNvSpPr>
          <p:nvPr/>
        </p:nvSpPr>
        <p:spPr>
          <a:xfrm>
            <a:off x="838200" y="181207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i="1" u="sng">
                <a:latin typeface="+mn-lt"/>
              </a:rPr>
              <a:t>Significance</a:t>
            </a:r>
            <a:r>
              <a:rPr lang="en-US" i="1">
                <a:latin typeface="+mn-lt"/>
              </a:rPr>
              <a:t>	</a:t>
            </a:r>
            <a:r>
              <a:rPr lang="en-US"/>
              <a:t>					</a:t>
            </a:r>
            <a:r>
              <a:rPr lang="en-US" i="1" u="sng">
                <a:latin typeface="+mn-lt"/>
              </a:rPr>
              <a:t>Integrity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1393E7-CE0A-1E57-ACE3-EA8C9F620FC5}"/>
              </a:ext>
            </a:extLst>
          </p:cNvPr>
          <p:cNvSpPr txBox="1"/>
          <p:nvPr/>
        </p:nvSpPr>
        <p:spPr>
          <a:xfrm>
            <a:off x="838200" y="5594299"/>
            <a:ext cx="5144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/>
              <a:t>At least 50 years old (usually)</a:t>
            </a:r>
          </a:p>
        </p:txBody>
      </p:sp>
    </p:spTree>
    <p:extLst>
      <p:ext uri="{BB962C8B-B14F-4D97-AF65-F5344CB8AC3E}">
        <p14:creationId xmlns:p14="http://schemas.microsoft.com/office/powerpoint/2010/main" val="4846888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76E0B9-B382-91B9-0E95-3887ED685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224" y="1233067"/>
            <a:ext cx="3802456" cy="1325563"/>
          </a:xfrm>
        </p:spPr>
        <p:txBody>
          <a:bodyPr/>
          <a:lstStyle/>
          <a:p>
            <a:pPr algn="ctr"/>
            <a:r>
              <a:rPr lang="en-US">
                <a:solidFill>
                  <a:srgbClr val="C00000"/>
                </a:solidFill>
                <a:latin typeface="+mn-lt"/>
              </a:rPr>
              <a:t>Haynes Heights</a:t>
            </a:r>
            <a:br>
              <a:rPr lang="en-US">
                <a:solidFill>
                  <a:srgbClr val="C00000"/>
                </a:solidFill>
                <a:latin typeface="+mn-lt"/>
              </a:rPr>
            </a:br>
            <a:r>
              <a:rPr lang="en-US">
                <a:solidFill>
                  <a:srgbClr val="C00000"/>
                </a:solidFill>
                <a:latin typeface="+mn-lt"/>
              </a:rPr>
              <a:t>Neighborhood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36908B-2FF0-B562-914D-C3BD1D356E27}"/>
              </a:ext>
            </a:extLst>
          </p:cNvPr>
          <p:cNvSpPr txBox="1"/>
          <p:nvPr/>
        </p:nvSpPr>
        <p:spPr>
          <a:xfrm>
            <a:off x="568610" y="2868908"/>
            <a:ext cx="394907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/>
              <a:t>About 140 houses built from 1955 to 1975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/>
              <a:t>Wilkinson Cemetery established 1820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/>
              <a:t>5-acre lake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/>
              <a:t>Curvilinear streets</a:t>
            </a:r>
          </a:p>
          <a:p>
            <a:endParaRPr lang="en-US"/>
          </a:p>
        </p:txBody>
      </p:sp>
      <p:pic>
        <p:nvPicPr>
          <p:cNvPr id="7" name="Content Placeholder 6" descr="An aerial view of a neighborhood&#10;&#10;AI-generated content may be incorrect.">
            <a:extLst>
              <a:ext uri="{FF2B5EF4-FFF2-40B4-BE49-F238E27FC236}">
                <a16:creationId xmlns:a16="http://schemas.microsoft.com/office/drawing/2014/main" id="{B3383C73-6DB2-C7CC-E25B-067E815283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091" y="911225"/>
            <a:ext cx="7243297" cy="5495412"/>
          </a:xfrm>
        </p:spPr>
      </p:pic>
    </p:spTree>
    <p:extLst>
      <p:ext uri="{BB962C8B-B14F-4D97-AF65-F5344CB8AC3E}">
        <p14:creationId xmlns:p14="http://schemas.microsoft.com/office/powerpoint/2010/main" val="40833897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B64B8-621F-E02A-6936-8D34E96EE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452" y="905347"/>
            <a:ext cx="6243965" cy="1152044"/>
          </a:xfrm>
        </p:spPr>
        <p:txBody>
          <a:bodyPr/>
          <a:lstStyle/>
          <a:p>
            <a:r>
              <a:rPr lang="en-US">
                <a:solidFill>
                  <a:srgbClr val="C00000"/>
                </a:solidFill>
                <a:latin typeface="+mn-lt"/>
              </a:rPr>
              <a:t>Rev. William Haynes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ED8CC2-C365-0F0E-B28F-FCA16927D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10636"/>
            <a:ext cx="6329218" cy="4351338"/>
          </a:xfrm>
        </p:spPr>
        <p:txBody>
          <a:bodyPr>
            <a:normAutofit fontScale="92500"/>
          </a:bodyPr>
          <a:lstStyle/>
          <a:p>
            <a:r>
              <a:rPr lang="en-US"/>
              <a:t>Born 1850 to an enslaved woman and her enslaver. </a:t>
            </a:r>
          </a:p>
          <a:p>
            <a:r>
              <a:rPr lang="en-US"/>
              <a:t>Became an educator, minister, and real estate developer</a:t>
            </a:r>
          </a:p>
          <a:p>
            <a:r>
              <a:rPr lang="en-US"/>
              <a:t>Pastor of the Sylvan Street Baptist Church</a:t>
            </a:r>
          </a:p>
          <a:p>
            <a:r>
              <a:rPr lang="en-US"/>
              <a:t>Helped relocate Roger Williams University campus (now American Baptist College) to North Nashville </a:t>
            </a:r>
          </a:p>
          <a:p>
            <a:r>
              <a:rPr lang="en-US"/>
              <a:t>Donated land for the Haynes Elementary School in 1931</a:t>
            </a:r>
          </a:p>
          <a:p>
            <a:endParaRPr lang="en-US"/>
          </a:p>
        </p:txBody>
      </p:sp>
      <p:pic>
        <p:nvPicPr>
          <p:cNvPr id="8" name="Content Placeholder 7" descr="A person in a suit and bow tie&#10;&#10;AI-generated content may be incorrect.">
            <a:extLst>
              <a:ext uri="{FF2B5EF4-FFF2-40B4-BE49-F238E27FC236}">
                <a16:creationId xmlns:a16="http://schemas.microsoft.com/office/drawing/2014/main" id="{5230FCB4-FD1A-9F8E-9DC8-1BDD2E0697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1" y="982943"/>
            <a:ext cx="3801491" cy="561887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7708F13-17A8-0F60-4DE0-FD3A5EEB4EFD}"/>
              </a:ext>
            </a:extLst>
          </p:cNvPr>
          <p:cNvSpPr txBox="1"/>
          <p:nvPr/>
        </p:nvSpPr>
        <p:spPr>
          <a:xfrm>
            <a:off x="8920382" y="5807631"/>
            <a:ext cx="1200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1850-1933</a:t>
            </a:r>
          </a:p>
        </p:txBody>
      </p:sp>
    </p:spTree>
    <p:extLst>
      <p:ext uri="{BB962C8B-B14F-4D97-AF65-F5344CB8AC3E}">
        <p14:creationId xmlns:p14="http://schemas.microsoft.com/office/powerpoint/2010/main" val="26073665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5916A-7058-17F0-F130-A56C6B513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324" y="846684"/>
            <a:ext cx="5146279" cy="1325563"/>
          </a:xfr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  <a:latin typeface="+mn-lt"/>
              </a:rPr>
              <a:t>A New Neighborhood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F132D7-9552-E214-C356-1812A4BE96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492" y="1977626"/>
            <a:ext cx="4962236" cy="4667250"/>
          </a:xfrm>
        </p:spPr>
        <p:txBody>
          <a:bodyPr/>
          <a:lstStyle/>
          <a:p>
            <a:r>
              <a:rPr lang="en-US" dirty="0"/>
              <a:t>County approved development in 1954</a:t>
            </a:r>
          </a:p>
          <a:p>
            <a:r>
              <a:rPr lang="en-US" dirty="0"/>
              <a:t>Deed restrictions disallowed livestock, barns, trailers, “noxious or offensive operations”</a:t>
            </a:r>
          </a:p>
          <a:p>
            <a:r>
              <a:rPr lang="en-US" dirty="0"/>
              <a:t>Required large front yards, minimum dwelling size</a:t>
            </a:r>
          </a:p>
          <a:p>
            <a:r>
              <a:rPr lang="en-US" dirty="0"/>
              <a:t>Attracted prosperous members of Nashville’s Black community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E87667-6D66-1892-AD5C-EC38D14062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479" y="1125083"/>
            <a:ext cx="5947056" cy="508146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740596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house with a lawn and trees in the background&#10;&#10;AI-generated content may be incorrect.">
            <a:extLst>
              <a:ext uri="{FF2B5EF4-FFF2-40B4-BE49-F238E27FC236}">
                <a16:creationId xmlns:a16="http://schemas.microsoft.com/office/drawing/2014/main" id="{D498A341-864D-3378-8A9D-99FB2AD61F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0" y="4582069"/>
            <a:ext cx="5892800" cy="19878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3CCF3AD-F676-5BC6-884A-3E951FDED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911" y="970748"/>
            <a:ext cx="5118980" cy="1325563"/>
          </a:xfrm>
        </p:spPr>
        <p:txBody>
          <a:bodyPr/>
          <a:lstStyle/>
          <a:p>
            <a:r>
              <a:rPr lang="en-US">
                <a:solidFill>
                  <a:srgbClr val="C00000"/>
                </a:solidFill>
                <a:latin typeface="+mn-lt"/>
              </a:rPr>
              <a:t>Mid-Century Design</a:t>
            </a:r>
          </a:p>
        </p:txBody>
      </p:sp>
      <p:pic>
        <p:nvPicPr>
          <p:cNvPr id="9" name="Picture 8" descr="A house with a lawn and trees&#10;&#10;AI-generated content may be incorrect.">
            <a:extLst>
              <a:ext uri="{FF2B5EF4-FFF2-40B4-BE49-F238E27FC236}">
                <a16:creationId xmlns:a16="http://schemas.microsoft.com/office/drawing/2014/main" id="{0F3A9440-ACE9-0E00-F174-09CF18B8299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860" y="1225581"/>
            <a:ext cx="5892800" cy="3049102"/>
          </a:xfrm>
          <a:prstGeom prst="rect">
            <a:avLst/>
          </a:prstGeom>
        </p:spPr>
      </p:pic>
      <p:pic>
        <p:nvPicPr>
          <p:cNvPr id="13" name="Picture 12" descr="A house with a driveway and trees in the background&#10;&#10;AI-generated content may be incorrect.">
            <a:extLst>
              <a:ext uri="{FF2B5EF4-FFF2-40B4-BE49-F238E27FC236}">
                <a16:creationId xmlns:a16="http://schemas.microsoft.com/office/drawing/2014/main" id="{A0F96DAF-4C12-A1F9-075C-49BFF2B4653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713" y="2275931"/>
            <a:ext cx="6554115" cy="27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7439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house with a tree in front of it&#10;&#10;AI-generated content may be incorrect.">
            <a:extLst>
              <a:ext uri="{FF2B5EF4-FFF2-40B4-BE49-F238E27FC236}">
                <a16:creationId xmlns:a16="http://schemas.microsoft.com/office/drawing/2014/main" id="{0B2C380D-22EE-CFC2-3ED6-AAF49CBD6C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68" y="1200484"/>
            <a:ext cx="5511246" cy="2527825"/>
          </a:xfrm>
          <a:prstGeom prst="rect">
            <a:avLst/>
          </a:prstGeom>
        </p:spPr>
      </p:pic>
      <p:pic>
        <p:nvPicPr>
          <p:cNvPr id="7" name="Picture 6" descr="A house with a lawn and trees&#10;&#10;AI-generated content may be incorrect.">
            <a:extLst>
              <a:ext uri="{FF2B5EF4-FFF2-40B4-BE49-F238E27FC236}">
                <a16:creationId xmlns:a16="http://schemas.microsoft.com/office/drawing/2014/main" id="{512C41A5-78CF-F020-0FD5-49D97B7323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68" y="4069524"/>
            <a:ext cx="5581718" cy="2395721"/>
          </a:xfrm>
          <a:prstGeom prst="rect">
            <a:avLst/>
          </a:prstGeom>
        </p:spPr>
      </p:pic>
      <p:pic>
        <p:nvPicPr>
          <p:cNvPr id="9" name="Picture 8" descr="A house with a driveway and trees in the background&#10;&#10;AI-generated content may be incorrect.">
            <a:extLst>
              <a:ext uri="{FF2B5EF4-FFF2-40B4-BE49-F238E27FC236}">
                <a16:creationId xmlns:a16="http://schemas.microsoft.com/office/drawing/2014/main" id="{E2CF6871-BA1E-984A-DCE4-F39C207C3F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937421"/>
            <a:ext cx="5769786" cy="2527824"/>
          </a:xfrm>
          <a:prstGeom prst="rect">
            <a:avLst/>
          </a:prstGeom>
        </p:spPr>
      </p:pic>
      <p:pic>
        <p:nvPicPr>
          <p:cNvPr id="15" name="Picture 14" descr="A house with a lawn and trees in the background&#10;&#10;AI-generated content may be incorrect.">
            <a:extLst>
              <a:ext uri="{FF2B5EF4-FFF2-40B4-BE49-F238E27FC236}">
                <a16:creationId xmlns:a16="http://schemas.microsoft.com/office/drawing/2014/main" id="{293FCAD1-E9E0-CED6-DF16-E1E890F1046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4956" y="1200484"/>
            <a:ext cx="5961076" cy="243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6169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rick house with a driveway and grass&#10;&#10;AI-generated content may be incorrect.">
            <a:extLst>
              <a:ext uri="{FF2B5EF4-FFF2-40B4-BE49-F238E27FC236}">
                <a16:creationId xmlns:a16="http://schemas.microsoft.com/office/drawing/2014/main" id="{ED6D94EE-9D08-5913-7E74-16D5C0F2FA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69" y="1078451"/>
            <a:ext cx="5018129" cy="2140698"/>
          </a:xfrm>
          <a:prstGeom prst="rect">
            <a:avLst/>
          </a:prstGeom>
        </p:spPr>
      </p:pic>
      <p:pic>
        <p:nvPicPr>
          <p:cNvPr id="9" name="Picture 8" descr="A brick house with a lawn and a yard&#10;&#10;AI-generated content may be incorrect.">
            <a:extLst>
              <a:ext uri="{FF2B5EF4-FFF2-40B4-BE49-F238E27FC236}">
                <a16:creationId xmlns:a16="http://schemas.microsoft.com/office/drawing/2014/main" id="{6FFD2A5F-D80F-4B1A-89BD-1E08FC9C86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461" y="1078450"/>
            <a:ext cx="6879070" cy="3043128"/>
          </a:xfrm>
          <a:prstGeom prst="rect">
            <a:avLst/>
          </a:prstGeom>
        </p:spPr>
      </p:pic>
      <p:pic>
        <p:nvPicPr>
          <p:cNvPr id="11" name="Picture 10" descr="A brick house with a lawn&#10;&#10;AI-generated content may be incorrect.">
            <a:extLst>
              <a:ext uri="{FF2B5EF4-FFF2-40B4-BE49-F238E27FC236}">
                <a16:creationId xmlns:a16="http://schemas.microsoft.com/office/drawing/2014/main" id="{4DC4AAAF-2FDF-F582-E32A-9368F3918D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69" y="3293475"/>
            <a:ext cx="5018129" cy="1957466"/>
          </a:xfrm>
          <a:prstGeom prst="rect">
            <a:avLst/>
          </a:prstGeom>
        </p:spPr>
      </p:pic>
      <p:pic>
        <p:nvPicPr>
          <p:cNvPr id="7" name="Picture 6" descr="A house with a lawn&#10;&#10;AI-generated content may be incorrect.">
            <a:extLst>
              <a:ext uri="{FF2B5EF4-FFF2-40B4-BE49-F238E27FC236}">
                <a16:creationId xmlns:a16="http://schemas.microsoft.com/office/drawing/2014/main" id="{56FD3660-D139-6F43-1DC5-C444D8FBBC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643" y="4121578"/>
            <a:ext cx="7271888" cy="2407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5114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standing in front of a group of people sitting in pews&#10;&#10;AI-generated content may be incorrect.">
            <a:extLst>
              <a:ext uri="{FF2B5EF4-FFF2-40B4-BE49-F238E27FC236}">
                <a16:creationId xmlns:a16="http://schemas.microsoft.com/office/drawing/2014/main" id="{C24FC14B-DB4B-03AE-1467-F6B57280245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960" y="3033230"/>
            <a:ext cx="7337281" cy="323164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630B015-329A-3B3E-5AE7-723B20C00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1276001"/>
            <a:ext cx="5809558" cy="1325563"/>
          </a:xfrm>
        </p:spPr>
        <p:txBody>
          <a:bodyPr/>
          <a:lstStyle/>
          <a:p>
            <a:r>
              <a:rPr lang="en-US">
                <a:solidFill>
                  <a:srgbClr val="C00000"/>
                </a:solidFill>
                <a:latin typeface="+mn-lt"/>
              </a:rPr>
              <a:t>Community Engagement</a:t>
            </a:r>
          </a:p>
        </p:txBody>
      </p:sp>
      <p:pic>
        <p:nvPicPr>
          <p:cNvPr id="5" name="Picture 4" descr="A group of people sitting around a table&#10;&#10;AI-generated content may be incorrect.">
            <a:extLst>
              <a:ext uri="{FF2B5EF4-FFF2-40B4-BE49-F238E27FC236}">
                <a16:creationId xmlns:a16="http://schemas.microsoft.com/office/drawing/2014/main" id="{F5617B6B-FFB0-E5DF-ACFC-21D47BB9B39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8962" y="844335"/>
            <a:ext cx="5438078" cy="2849519"/>
          </a:xfrm>
          <a:prstGeom prst="rect">
            <a:avLst/>
          </a:prstGeom>
        </p:spPr>
      </p:pic>
      <p:pic>
        <p:nvPicPr>
          <p:cNvPr id="9" name="Picture 8" descr="A person standing in front of a table with a sign&#10;&#10;AI-generated content may be incorrect.">
            <a:extLst>
              <a:ext uri="{FF2B5EF4-FFF2-40B4-BE49-F238E27FC236}">
                <a16:creationId xmlns:a16="http://schemas.microsoft.com/office/drawing/2014/main" id="{534E243B-1046-4CA0-EC57-69F43A66BAC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3394" y="3315049"/>
            <a:ext cx="3949188" cy="3321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0544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5000"/>
            <a:lumOff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ED2ABC-07AC-D89B-1650-88D142AF1E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DB5F424-F852-ED56-FE29-27E4C632B2B9}"/>
              </a:ext>
            </a:extLst>
          </p:cNvPr>
          <p:cNvSpPr txBox="1"/>
          <p:nvPr/>
        </p:nvSpPr>
        <p:spPr>
          <a:xfrm>
            <a:off x="484050" y="261972"/>
            <a:ext cx="6539639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How can you help?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Learn more about the project on </a:t>
            </a:r>
            <a:r>
              <a:rPr lang="en-US" sz="2400" dirty="0">
                <a:solidFill>
                  <a:prstClr val="black"/>
                </a:solidFill>
                <a:latin typeface="Aptos" panose="02110004020202020204"/>
              </a:rPr>
              <a:t>MHC’s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Grants and Special Projects page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Follow MHC’s social media for updates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Sign up for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History Gram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monthly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    e-newsletter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Contact us to share info about your property or neighborhood’s history (historic images, original plans, architect/builder info)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D89A01-6FF4-D98A-4CA8-BFF00031E000}"/>
              </a:ext>
            </a:extLst>
          </p:cNvPr>
          <p:cNvSpPr txBox="1"/>
          <p:nvPr/>
        </p:nvSpPr>
        <p:spPr>
          <a:xfrm>
            <a:off x="304800" y="5657671"/>
            <a:ext cx="114031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Questions? Contact Caroline Eller at (615) 862-7970 ext. 79780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Project team: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nashville@rgaincorporated.com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D8FEE5-2555-054C-F729-DF4F41CA9DD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5865" t="11834" r="66154" b="9732"/>
          <a:stretch/>
        </p:blipFill>
        <p:spPr>
          <a:xfrm>
            <a:off x="7579956" y="451257"/>
            <a:ext cx="3999040" cy="490618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6355654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ond with trees and a building in the background&#10;&#10;AI-generated content may be incorrect.">
            <a:extLst>
              <a:ext uri="{FF2B5EF4-FFF2-40B4-BE49-F238E27FC236}">
                <a16:creationId xmlns:a16="http://schemas.microsoft.com/office/drawing/2014/main" id="{05586B29-E49B-5C64-C0A1-05D066E08A1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67A9F9D-130D-9389-562A-B7E47CE08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098546"/>
            <a:ext cx="9144000" cy="174440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8000" b="1" dirty="0">
                <a:solidFill>
                  <a:srgbClr val="FFFFFF"/>
                </a:solidFill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7684195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BDA04-AB14-8CC1-D435-1B0652E86C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3A14BA8-15CD-540F-BAA5-CFC3299B5124}"/>
              </a:ext>
            </a:extLst>
          </p:cNvPr>
          <p:cNvSpPr txBox="1"/>
          <p:nvPr/>
        </p:nvSpPr>
        <p:spPr>
          <a:xfrm>
            <a:off x="417871" y="478351"/>
            <a:ext cx="11356258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Project Overview (cont’d)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Helvetica Neue"/>
                <a:ea typeface="+mn-ea"/>
                <a:cs typeface="+mn-cs"/>
              </a:rPr>
              <a:t>Through historical research, project reviews, public inquiries, and designation discussions, MHC identified a “study list” of districts, including (but not limited to):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212529"/>
              </a:solidFill>
              <a:effectLst/>
              <a:uLnTx/>
              <a:uFillTx/>
              <a:latin typeface="Helvetica Neue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Helvetica Neue"/>
                <a:ea typeface="+mn-ea"/>
                <a:cs typeface="+mn-cs"/>
              </a:rPr>
              <a:t>Bordeaux Gardens/Bordeaux Hills	Gold Key Estates	    Normal Heights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Helvetica Neue"/>
                <a:ea typeface="+mn-ea"/>
                <a:cs typeface="+mn-cs"/>
              </a:rPr>
              <a:t>Clintondale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Helvetica Neue"/>
                <a:ea typeface="+mn-ea"/>
                <a:cs typeface="+mn-cs"/>
              </a:rPr>
              <a:t>				Haynes Acres	   	    Oak Park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Helvetica Neue"/>
                <a:ea typeface="+mn-ea"/>
                <a:cs typeface="+mn-cs"/>
              </a:rPr>
              <a:t>College Hill				Haynes Estates	    Royal Crest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Helvetica Neue"/>
                <a:ea typeface="+mn-ea"/>
                <a:cs typeface="+mn-cs"/>
              </a:rPr>
              <a:t>Cumberland Gardens			Haynes Heights	    Royal Garden Estates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Helvetica Neue"/>
                <a:ea typeface="+mn-ea"/>
                <a:cs typeface="+mn-cs"/>
              </a:rPr>
              <a:t>Edgehill				Haynes Manor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Helvetica Neue"/>
                <a:ea typeface="+mn-ea"/>
                <a:cs typeface="+mn-cs"/>
              </a:rPr>
              <a:t>Enchanted Hills			Haynes Meade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Helvetica Neue"/>
                <a:ea typeface="+mn-ea"/>
                <a:cs typeface="+mn-cs"/>
              </a:rPr>
              <a:t>Fisk Park				Haynes View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Helvetica Neue"/>
                <a:ea typeface="+mn-ea"/>
                <a:cs typeface="+mn-cs"/>
              </a:rPr>
              <a:t>Gardner’s Gold Coast			Hillhurst Acres 		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Helvetica Neue"/>
                <a:ea typeface="+mn-ea"/>
                <a:cs typeface="+mn-cs"/>
              </a:rPr>
              <a:t>Gardner Meadows			Lathan-Youngs		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Helvetica Neue"/>
                <a:ea typeface="+mn-ea"/>
                <a:cs typeface="+mn-cs"/>
              </a:rPr>
              <a:t>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212529"/>
              </a:solidFill>
              <a:effectLst/>
              <a:uLnTx/>
              <a:uFillTx/>
              <a:latin typeface="Helvetica Neue"/>
              <a:ea typeface="+mn-ea"/>
              <a:cs typeface="+mn-cs"/>
            </a:endParaRPr>
          </a:p>
        </p:txBody>
      </p:sp>
      <p:pic>
        <p:nvPicPr>
          <p:cNvPr id="3" name="Picture 2" descr="A picture containing grass, outdoor, tree, sky&#10;&#10;AI-generated content may be incorrect.">
            <a:extLst>
              <a:ext uri="{FF2B5EF4-FFF2-40B4-BE49-F238E27FC236}">
                <a16:creationId xmlns:a16="http://schemas.microsoft.com/office/drawing/2014/main" id="{15485304-2384-4FE5-0466-03034F650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8954" y="4071737"/>
            <a:ext cx="3758770" cy="2505847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2E3C327-F9AE-3093-1A6C-4EA14334AFE7}"/>
              </a:ext>
            </a:extLst>
          </p:cNvPr>
          <p:cNvSpPr txBox="1"/>
          <p:nvPr/>
        </p:nvSpPr>
        <p:spPr>
          <a:xfrm>
            <a:off x="501445" y="6211401"/>
            <a:ext cx="4791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Right: Contemporary style home in Enchanted Hills.</a:t>
            </a:r>
          </a:p>
        </p:txBody>
      </p:sp>
    </p:spTree>
    <p:extLst>
      <p:ext uri="{BB962C8B-B14F-4D97-AF65-F5344CB8AC3E}">
        <p14:creationId xmlns:p14="http://schemas.microsoft.com/office/powerpoint/2010/main" val="3349679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7F9BE7A-1E15-51BD-2398-BA2239900B9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48" t="31356" r="54258" b="16043"/>
          <a:stretch/>
        </p:blipFill>
        <p:spPr>
          <a:xfrm>
            <a:off x="281355" y="360505"/>
            <a:ext cx="9145652" cy="613698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769967-F324-6C36-5BB2-A126734873FB}"/>
              </a:ext>
            </a:extLst>
          </p:cNvPr>
          <p:cNvSpPr txBox="1"/>
          <p:nvPr/>
        </p:nvSpPr>
        <p:spPr>
          <a:xfrm>
            <a:off x="9640150" y="1012954"/>
            <a:ext cx="217671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Plats date from 1950-1965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Largest district= Haynes Manor (641 parcels)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Smallest district= Gardner Meadows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(6 parcels)</a:t>
            </a:r>
          </a:p>
        </p:txBody>
      </p:sp>
    </p:spTree>
    <p:extLst>
      <p:ext uri="{BB962C8B-B14F-4D97-AF65-F5344CB8AC3E}">
        <p14:creationId xmlns:p14="http://schemas.microsoft.com/office/powerpoint/2010/main" val="2332524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5000"/>
            <a:lumOff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25B3B6-1F29-255F-D917-331AD5759C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F1BC5EB-79FC-1F2C-CF5A-1CD32D39DE8E}"/>
              </a:ext>
            </a:extLst>
          </p:cNvPr>
          <p:cNvSpPr txBox="1"/>
          <p:nvPr/>
        </p:nvSpPr>
        <p:spPr>
          <a:xfrm>
            <a:off x="902676" y="2419217"/>
            <a:ext cx="103866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Where, How, and Why did these districts develop?</a:t>
            </a:r>
          </a:p>
        </p:txBody>
      </p:sp>
    </p:spTree>
    <p:extLst>
      <p:ext uri="{BB962C8B-B14F-4D97-AF65-F5344CB8AC3E}">
        <p14:creationId xmlns:p14="http://schemas.microsoft.com/office/powerpoint/2010/main" val="3571295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A49C9D9-8F7C-1C64-348C-3F4F4F288E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5220" y="2378620"/>
            <a:ext cx="5245439" cy="41800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A9C4E18-7F82-523E-53E6-169E7CF7F77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351" t="3063" r="2356" b="6306"/>
          <a:stretch/>
        </p:blipFill>
        <p:spPr>
          <a:xfrm>
            <a:off x="531341" y="951470"/>
            <a:ext cx="6098058" cy="481526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B98796A-6777-DC6A-364A-E3687B9F8369}"/>
              </a:ext>
            </a:extLst>
          </p:cNvPr>
          <p:cNvSpPr txBox="1"/>
          <p:nvPr/>
        </p:nvSpPr>
        <p:spPr>
          <a:xfrm>
            <a:off x="379971" y="278712"/>
            <a:ext cx="60980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/>
              <a:t>Urban Renewal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6460D10-BAA9-17CE-0B5E-199F2DC68BE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575" t="13498" r="72128" b="31667"/>
          <a:stretch/>
        </p:blipFill>
        <p:spPr>
          <a:xfrm rot="746423">
            <a:off x="6844461" y="573045"/>
            <a:ext cx="4366362" cy="32946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9A3FAED-5B76-EDAE-C066-FCEE3DCA60D9}"/>
              </a:ext>
            </a:extLst>
          </p:cNvPr>
          <p:cNvSpPr txBox="1"/>
          <p:nvPr/>
        </p:nvSpPr>
        <p:spPr>
          <a:xfrm>
            <a:off x="531341" y="5872814"/>
            <a:ext cx="57582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Above and upper right: urban renewal projects, c. 1961 by Jim Angela. Right: Hell’s Half Acre in 1950 prior to clearance for Capitol Hill Redevelopment, courtesy Nashville Public Library, Metro Archives.</a:t>
            </a:r>
          </a:p>
        </p:txBody>
      </p:sp>
    </p:spTree>
    <p:extLst>
      <p:ext uri="{BB962C8B-B14F-4D97-AF65-F5344CB8AC3E}">
        <p14:creationId xmlns:p14="http://schemas.microsoft.com/office/powerpoint/2010/main" val="720172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825FFA-E61F-CF66-4378-D4DBFC7F54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Map&#10;&#10;AI-generated content may be incorrect.">
            <a:extLst>
              <a:ext uri="{FF2B5EF4-FFF2-40B4-BE49-F238E27FC236}">
                <a16:creationId xmlns:a16="http://schemas.microsoft.com/office/drawing/2014/main" id="{BD66B27A-4C08-889A-B468-7C4F2D7DDF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49"/>
          <a:stretch/>
        </p:blipFill>
        <p:spPr>
          <a:xfrm>
            <a:off x="386080" y="412095"/>
            <a:ext cx="7537770" cy="527308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B5E6B29-B9C6-0E61-B3A7-D3B2D77C27DE}"/>
              </a:ext>
            </a:extLst>
          </p:cNvPr>
          <p:cNvSpPr txBox="1"/>
          <p:nvPr/>
        </p:nvSpPr>
        <p:spPr>
          <a:xfrm>
            <a:off x="386080" y="5984240"/>
            <a:ext cx="6431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Above: Map of Interstate proposal, 1956, Metro Archives.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Right: View of 2400 block of Jefferson Street showing interstate overpass, undated.</a:t>
            </a:r>
          </a:p>
        </p:txBody>
      </p:sp>
      <p:pic>
        <p:nvPicPr>
          <p:cNvPr id="3" name="Picture 2" descr="A person walking on a street&#10;&#10;AI-generated content may be incorrect.">
            <a:extLst>
              <a:ext uri="{FF2B5EF4-FFF2-40B4-BE49-F238E27FC236}">
                <a16:creationId xmlns:a16="http://schemas.microsoft.com/office/drawing/2014/main" id="{A5F50B25-3A82-C3CC-5D0A-122A636A3D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31" b="17399"/>
          <a:stretch/>
        </p:blipFill>
        <p:spPr>
          <a:xfrm rot="616713">
            <a:off x="6583891" y="1846516"/>
            <a:ext cx="4811299" cy="42356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2AA6644-2CC3-6B56-17D0-0B3B97B815D5}"/>
              </a:ext>
            </a:extLst>
          </p:cNvPr>
          <p:cNvSpPr txBox="1"/>
          <p:nvPr/>
        </p:nvSpPr>
        <p:spPr>
          <a:xfrm>
            <a:off x="8167816" y="594182"/>
            <a:ext cx="363810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/>
              <a:t>Interstate projects</a:t>
            </a:r>
          </a:p>
        </p:txBody>
      </p:sp>
    </p:spTree>
    <p:extLst>
      <p:ext uri="{BB962C8B-B14F-4D97-AF65-F5344CB8AC3E}">
        <p14:creationId xmlns:p14="http://schemas.microsoft.com/office/powerpoint/2010/main" val="42878749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D41054B-5F82-C6F8-84FA-30884B34B25C}"/>
              </a:ext>
            </a:extLst>
          </p:cNvPr>
          <p:cNvSpPr txBox="1"/>
          <p:nvPr/>
        </p:nvSpPr>
        <p:spPr>
          <a:xfrm>
            <a:off x="481914" y="415637"/>
            <a:ext cx="1123229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Discriminatory housing practices  </a:t>
            </a:r>
          </a:p>
          <a:p>
            <a:endParaRPr lang="en-US" sz="2000" b="0" i="0" dirty="0">
              <a:effectLst/>
            </a:endParaRPr>
          </a:p>
          <a:p>
            <a:r>
              <a:rPr lang="en-US" sz="2000" dirty="0"/>
              <a:t>Racially restrictive covenants sometimes placed by homeowners, can be found in deeds</a:t>
            </a:r>
          </a:p>
          <a:p>
            <a:endParaRPr lang="en-US" sz="2000" b="0" i="0" dirty="0">
              <a:effectLst/>
            </a:endParaRPr>
          </a:p>
          <a:p>
            <a:r>
              <a:rPr lang="en-US" sz="2000" b="0" i="0" u="sng" dirty="0">
                <a:effectLst/>
              </a:rPr>
              <a:t>Redlining maps:</a:t>
            </a:r>
          </a:p>
          <a:p>
            <a:endParaRPr lang="en-US" sz="2000" b="0" i="0" dirty="0">
              <a:effectLst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the term "redlining" originated from the maps created by the Home Owners' Loan Corporation   (HOLC) in the 1930s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i="0" dirty="0">
                <a:effectLst/>
              </a:rPr>
              <a:t>neighborhoods evaluated and graded based on racial/ethnic makeup; maps used by HOLC to assess mortgage risk</a:t>
            </a:r>
          </a:p>
          <a:p>
            <a:endParaRPr lang="en-US" sz="2000" b="0" i="0" dirty="0">
              <a:effectLst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i="0" dirty="0">
                <a:effectLst/>
              </a:rPr>
              <a:t>minority areas often deemed "hazardous,“ shaded red and denied access to mortgage loans and other financial resources</a:t>
            </a:r>
          </a:p>
          <a:p>
            <a:r>
              <a:rPr lang="en-US" sz="2000" dirty="0"/>
              <a:t>	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l</a:t>
            </a:r>
            <a:r>
              <a:rPr lang="en-US" sz="2000" b="0" i="0" dirty="0">
                <a:effectLst/>
              </a:rPr>
              <a:t>ong-term consequences include </a:t>
            </a:r>
            <a:r>
              <a:rPr lang="en-US" sz="2000" dirty="0"/>
              <a:t>systematic disinvestment, </a:t>
            </a:r>
            <a:r>
              <a:rPr lang="en-US" sz="2000" b="0" i="0" dirty="0">
                <a:effectLst/>
              </a:rPr>
              <a:t>perpetuating racial and economic inequality; residential segregation; concentrated poverty; limited opportunities for Black and minority communities; persistent disparities in housing, education, health, and economic outcomes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7486447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5D9FC6AC-4A12-4825-8ABE-0732B8EF4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4FC81D-F221-F212-3DDA-65FE9E02122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598" t="5568" r="18655" b="12381"/>
          <a:stretch/>
        </p:blipFill>
        <p:spPr>
          <a:xfrm>
            <a:off x="271305" y="117311"/>
            <a:ext cx="7546313" cy="660302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97C138B-0E58-DCBA-F5F1-F256DDAAF5CC}"/>
              </a:ext>
            </a:extLst>
          </p:cNvPr>
          <p:cNvSpPr txBox="1"/>
          <p:nvPr/>
        </p:nvSpPr>
        <p:spPr>
          <a:xfrm>
            <a:off x="8036853" y="281483"/>
            <a:ext cx="3818590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Redlining Maps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solidFill>
                <a:prstClr val="black"/>
              </a:solidFill>
              <a:latin typeface="Aptos" panose="021100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Aptos" panose="02110004020202020204"/>
              </a:rPr>
              <a:t>N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eighborhoods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categorized into four categories (A, B, C, and D), with "D" or "Hazardous" areas, often those with high concentrations of Black or minority residents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Starred locations </a:t>
            </a:r>
            <a:r>
              <a:rPr lang="en-US" dirty="0">
                <a:solidFill>
                  <a:prstClr val="black"/>
                </a:solidFill>
                <a:latin typeface="Aptos" panose="02110004020202020204"/>
              </a:rPr>
              <a:t>represent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several districts from our study list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173AD78-072F-0479-1197-E0C456F976E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533" t="46593" r="71731" b="29524"/>
          <a:stretch/>
        </p:blipFill>
        <p:spPr>
          <a:xfrm>
            <a:off x="8003550" y="3498752"/>
            <a:ext cx="3885196" cy="219891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5A4329E-AC5F-56E8-17EE-64ED07FDAF03}"/>
              </a:ext>
            </a:extLst>
          </p:cNvPr>
          <p:cNvSpPr txBox="1"/>
          <p:nvPr/>
        </p:nvSpPr>
        <p:spPr>
          <a:xfrm>
            <a:off x="8003550" y="5908500"/>
            <a:ext cx="349335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Left: Nashville “redline map” (Marshall &amp; Bruce, c. 1940) from Mapping Inequality</a:t>
            </a:r>
          </a:p>
          <a:p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12341225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64A398794E35A48BC58FACCDD959FC3" ma:contentTypeVersion="18" ma:contentTypeDescription="Create a new document." ma:contentTypeScope="" ma:versionID="030d606ea11c7c023ea70825a8e6507c">
  <xsd:schema xmlns:xsd="http://www.w3.org/2001/XMLSchema" xmlns:xs="http://www.w3.org/2001/XMLSchema" xmlns:p="http://schemas.microsoft.com/office/2006/metadata/properties" xmlns:ns2="289b1e70-c287-4b15-9c8e-0e46b581f6a3" xmlns:ns3="bcd9996f-d206-467c-810a-0a9d4c9fcab8" targetNamespace="http://schemas.microsoft.com/office/2006/metadata/properties" ma:root="true" ma:fieldsID="85959b07f89220e47d5d4b96ee1831b0" ns2:_="" ns3:_="">
    <xsd:import namespace="289b1e70-c287-4b15-9c8e-0e46b581f6a3"/>
    <xsd:import namespace="bcd9996f-d206-467c-810a-0a9d4c9fcab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Preview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9b1e70-c287-4b15-9c8e-0e46b581f6a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a047268-c9d5-4949-ba8d-3b39f2434ce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Preview" ma:index="23" nillable="true" ma:displayName="Preview" ma:format="Thumbnail" ma:internalName="Preview">
      <xsd:simpleType>
        <xsd:restriction base="dms:Unknown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d9996f-d206-467c-810a-0a9d4c9fcab8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83f077e-997e-4a39-b4c0-4a27e79fbb79}" ma:internalName="TaxCatchAll" ma:showField="CatchAllData" ma:web="bcd9996f-d206-467c-810a-0a9d4c9fcab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cd9996f-d206-467c-810a-0a9d4c9fcab8" xsi:nil="true"/>
    <lcf76f155ced4ddcb4097134ff3c332f xmlns="289b1e70-c287-4b15-9c8e-0e46b581f6a3">
      <Terms xmlns="http://schemas.microsoft.com/office/infopath/2007/PartnerControls"/>
    </lcf76f155ced4ddcb4097134ff3c332f>
    <Preview xmlns="289b1e70-c287-4b15-9c8e-0e46b581f6a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9B837FC-F161-4591-98BF-58FC3FE9A69D}">
  <ds:schemaRefs>
    <ds:schemaRef ds:uri="289b1e70-c287-4b15-9c8e-0e46b581f6a3"/>
    <ds:schemaRef ds:uri="bcd9996f-d206-467c-810a-0a9d4c9fcab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D7F0839D-BDAB-4857-85A4-5E0591E59D31}">
  <ds:schemaRefs>
    <ds:schemaRef ds:uri="289b1e70-c287-4b15-9c8e-0e46b581f6a3"/>
    <ds:schemaRef ds:uri="bcd9996f-d206-467c-810a-0a9d4c9fcab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8B3E21C-4249-4DC9-90AB-601D85ABB3D6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8e703bd7-bd28-40df-8081-878326cd2b5f}" enabled="0" method="" siteId="{8e703bd7-bd28-40df-8081-878326cd2b5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</TotalTime>
  <Words>1297</Words>
  <Application>Microsoft Office PowerPoint</Application>
  <PresentationFormat>Widescreen</PresentationFormat>
  <Paragraphs>195</Paragraphs>
  <Slides>29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37" baseType="lpstr">
      <vt:lpstr>Aptos</vt:lpstr>
      <vt:lpstr>Aptos Display</vt:lpstr>
      <vt:lpstr>Arial</vt:lpstr>
      <vt:lpstr>Calibri</vt:lpstr>
      <vt:lpstr>Calibri Light</vt:lpstr>
      <vt:lpstr>Helvetica Neue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Mid-20th Century African American Historic Districts Multiple Property Documentation Form  and  National Register of Historic Places Nomination  </vt:lpstr>
      <vt:lpstr>What is a Multiple Property Documentation Form?</vt:lpstr>
      <vt:lpstr>What is the National Register of Historic Places?​</vt:lpstr>
      <vt:lpstr>What does National Register listing do?</vt:lpstr>
      <vt:lpstr>What does National Register listing NOT do?</vt:lpstr>
      <vt:lpstr>How does a place qualify as “historic”?</vt:lpstr>
      <vt:lpstr>Haynes Heights Neighborhood</vt:lpstr>
      <vt:lpstr>Rev. William Haynes</vt:lpstr>
      <vt:lpstr>A New Neighborhood</vt:lpstr>
      <vt:lpstr>Mid-Century Design</vt:lpstr>
      <vt:lpstr>PowerPoint Presentation</vt:lpstr>
      <vt:lpstr>PowerPoint Presentation</vt:lpstr>
      <vt:lpstr>Community Engagement</vt:lpstr>
      <vt:lpstr>PowerPoint Presentation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Stephanie Grubb</dc:creator>
  <cp:lastModifiedBy>Eller, Caroline (Historical Commission)</cp:lastModifiedBy>
  <cp:revision>3</cp:revision>
  <dcterms:created xsi:type="dcterms:W3CDTF">2020-11-12T13:57:16Z</dcterms:created>
  <dcterms:modified xsi:type="dcterms:W3CDTF">2025-04-23T16:31:38Z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0x010100464A398794E35A48BC58FACCDD959FC3</vt:lpwstr>
  </property>
  <property fmtid="{D5CDD505-2E9C-101B-9397-08002B2CF9AE}" pid="3" name="MediaServiceImageTags">
    <vt:lpwstr/>
  </property>
</Properties>
</file>